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774" r:id="rId2"/>
  </p:sldMasterIdLst>
  <p:notesMasterIdLst>
    <p:notesMasterId r:id="rId41"/>
  </p:notesMasterIdLst>
  <p:handoutMasterIdLst>
    <p:handoutMasterId r:id="rId42"/>
  </p:handoutMasterIdLst>
  <p:sldIdLst>
    <p:sldId id="337" r:id="rId3"/>
    <p:sldId id="571" r:id="rId4"/>
    <p:sldId id="557" r:id="rId5"/>
    <p:sldId id="585" r:id="rId6"/>
    <p:sldId id="586" r:id="rId7"/>
    <p:sldId id="587" r:id="rId8"/>
    <p:sldId id="565" r:id="rId9"/>
    <p:sldId id="564" r:id="rId10"/>
    <p:sldId id="562" r:id="rId11"/>
    <p:sldId id="567" r:id="rId12"/>
    <p:sldId id="570" r:id="rId13"/>
    <p:sldId id="573" r:id="rId14"/>
    <p:sldId id="572" r:id="rId15"/>
    <p:sldId id="574" r:id="rId16"/>
    <p:sldId id="426" r:id="rId17"/>
    <p:sldId id="575" r:id="rId18"/>
    <p:sldId id="581" r:id="rId19"/>
    <p:sldId id="578" r:id="rId20"/>
    <p:sldId id="576" r:id="rId21"/>
    <p:sldId id="584" r:id="rId22"/>
    <p:sldId id="577" r:id="rId23"/>
    <p:sldId id="583" r:id="rId24"/>
    <p:sldId id="579" r:id="rId25"/>
    <p:sldId id="580" r:id="rId26"/>
    <p:sldId id="582" r:id="rId27"/>
    <p:sldId id="561" r:id="rId28"/>
    <p:sldId id="568" r:id="rId29"/>
    <p:sldId id="569" r:id="rId30"/>
    <p:sldId id="597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8" r:id="rId40"/>
  </p:sldIdLst>
  <p:sldSz cx="9144000" cy="6858000" type="screen4x3"/>
  <p:notesSz cx="6858000" cy="96377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F0000"/>
    <a:srgbClr val="99FF66"/>
    <a:srgbClr val="CCECFF"/>
    <a:srgbClr val="FFCCFF"/>
    <a:srgbClr val="FFFF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4622" autoAdjust="0"/>
  </p:normalViewPr>
  <p:slideViewPr>
    <p:cSldViewPr>
      <p:cViewPr>
        <p:scale>
          <a:sx n="70" d="100"/>
          <a:sy n="70" d="100"/>
        </p:scale>
        <p:origin x="10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C41A8D-92EA-4610-8FBE-CE0F0CEA4803}" type="datetimeFigureOut">
              <a:rPr lang="ru-RU"/>
              <a:pPr>
                <a:defRPr/>
              </a:pPr>
              <a:t>22.07.2019</a:t>
            </a:fld>
            <a:endParaRPr 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7DA05A-72FC-4E09-AF36-D8BC25714A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971025-DF3A-43B4-B78F-100E0D94343C}" type="datetimeFigureOut">
              <a:rPr lang="ru-RU"/>
              <a:pPr>
                <a:defRPr/>
              </a:pPr>
              <a:t>22.07.2019</a:t>
            </a:fld>
            <a:endParaRPr lang="ru-RU" dirty="0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9625C-D202-405F-B787-70B65697F8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D46410-2C0D-4E85-86D2-D797715578F6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22F22AA-D603-43B0-A8F7-8D437F4338A9}" type="slidenum">
              <a:rPr lang="ru-RU" altLang="ru-RU" sz="1200"/>
              <a:pPr algn="r" eaLnBrk="1" hangingPunct="1"/>
              <a:t>1</a:t>
            </a:fld>
            <a:endParaRPr lang="ru-RU" altLang="ru-RU" sz="1200"/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7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 marL="0" indent="0">
              <a:defRPr sz="2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6D863A12-422B-442B-B62D-9EFF12F99AC4}" type="datetime1">
              <a:rPr lang="ru-RU"/>
              <a:pPr>
                <a:defRPr/>
              </a:pPr>
              <a:t>22.07.2019</a:t>
            </a:fld>
            <a:endParaRPr lang="ru-RU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E262C-9399-42B9-9596-735108041D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11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B1414-0A99-4572-8AA8-F7E9FEF87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4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BA133-E8E9-4328-9FEC-57AA293B75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27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11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C558A-9FA4-4E7C-85D8-0C67E90ECA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17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ADE3-9C00-4002-BFB3-C1CC303237AC}" type="datetime1">
              <a:rPr lang="ru-RU"/>
              <a:pPr>
                <a:defRPr/>
              </a:pPr>
              <a:t>22.07.2019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92B9A-E2E7-4506-BC6E-0C2C1B52E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76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94E9-B300-470B-9F0C-E6A1F0769E28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FA0B-DBA4-4ACA-B066-0570716FE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63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EBC0-7DA3-4BC0-A4FB-4BCE4D5697F2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02A8D-2402-4924-B7D8-15E1771300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70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348E9-5389-4C96-86EA-C9FC49582987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D79A5-F523-41A9-9738-E1A27AEE30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78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0A6B8-A593-4995-8964-9C06FC584F8A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176A4-2BDD-4F46-90A6-028356495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21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8A7E-7126-4A58-AD0D-86C5E06C5A01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7751F-7375-4EFD-996F-C62C3B023F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14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7DE4-1A90-40A5-9932-B690A4C6BE56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7F954-A689-4670-B8C5-976012BD17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32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E49B4-EC90-49FD-A7FB-3463C4956D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66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FAFB-74DA-435E-A721-8F52B660790E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65906-862F-4A74-B5BC-6B37A44BE0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0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8700-C2B6-4CB3-96A5-722C4340DF69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A6770-45D6-4A7C-BA4B-63ED50A59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97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77C6-A333-4ADE-AFCC-DD056BA30241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172B0-A537-4A6A-A184-5A092776B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049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28D1-FC61-45B5-9901-CE2292023154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C1C8A-64C6-4267-BAFA-BCDA59D85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6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цве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8EE3B-F428-4681-AC98-3E45DDA99D70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884B4-ABA4-474B-8ABF-6678CF31C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996674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27E1-F36F-44A0-8F71-474987C1AA28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3C31D-DBE7-4C40-91E0-5B09202CA3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1366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4666E-3C98-4977-83F5-290658929D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00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1586A-611F-4019-93FC-6E4744608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7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AA222-7C80-4E20-A664-A0A4984EF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95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6557B-2E49-4FB4-A0A4-D7E0021CB7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19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B9D9D-0653-49B1-8B49-1DD6AF9375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2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4E142-9B13-4E75-9CC4-2D5ECD5BE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62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0BE59-844D-4B03-88A3-27B879D7D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89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44450"/>
            <a:ext cx="11925300" cy="3810000"/>
            <a:chOff x="-2040" y="0"/>
            <a:chExt cx="7512" cy="2400"/>
          </a:xfrm>
        </p:grpSpPr>
        <p:sp>
          <p:nvSpPr>
            <p:cNvPr id="103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72ED4FF-24A3-4D47-A519-4CA6B7A1AF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81000" indent="-3810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2pPr>
      <a:lvl3pPr marL="381000" indent="-3810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3pPr>
      <a:lvl4pPr marL="381000" indent="-3810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4pPr>
      <a:lvl5pPr marL="381000" indent="-3810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5pPr>
      <a:lvl6pPr marL="838200" indent="-3810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6pPr>
      <a:lvl7pPr marL="1295400" indent="-3810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7pPr>
      <a:lvl8pPr marL="1752600" indent="-3810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8pPr>
      <a:lvl9pPr marL="2209800" indent="-3810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36650" y="188913"/>
            <a:ext cx="779303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520825"/>
            <a:ext cx="77724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5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3AA91E6-1213-4899-9A02-BFA2B8B3F086}" type="datetime1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375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Полякова Е.К.</a:t>
            </a:r>
          </a:p>
        </p:txBody>
      </p:sp>
      <p:sp>
        <p:nvSpPr>
          <p:cNvPr id="375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4BF90D-A7DC-487C-B824-4D40B1FD02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0033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00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00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00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0033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23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42.png"/><Relationship Id="rId3" Type="http://schemas.openxmlformats.org/officeDocument/2006/relationships/image" Target="../media/image58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41.png"/><Relationship Id="rId33" Type="http://schemas.openxmlformats.org/officeDocument/2006/relationships/image" Target="../media/image82.png"/><Relationship Id="rId2" Type="http://schemas.openxmlformats.org/officeDocument/2006/relationships/image" Target="../media/image57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40.png"/><Relationship Id="rId32" Type="http://schemas.openxmlformats.org/officeDocument/2006/relationships/image" Target="../media/image81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78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0.png"/><Relationship Id="rId4" Type="http://schemas.openxmlformats.org/officeDocument/2006/relationships/image" Target="../media/image2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43.png"/><Relationship Id="rId30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FAD464-F243-4085-9EF6-32684FBD8BB8}" type="slidenum">
              <a:rPr lang="ru-RU" altLang="ru-RU">
                <a:latin typeface="Verdana" panose="020B0604030504040204" pitchFamily="34" charset="0"/>
              </a:rPr>
              <a:pPr eaLnBrk="1" hangingPunct="1"/>
              <a:t>1</a:t>
            </a:fld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1476375" y="2852738"/>
            <a:ext cx="6191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Система Управления Склада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(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WMS</a:t>
            </a:r>
            <a:r>
              <a:rPr lang="en-US" altLang="ru-RU" sz="3200" dirty="0" smtClean="0">
                <a:solidFill>
                  <a:srgbClr val="000099"/>
                </a:solidFill>
              </a:rPr>
              <a:t> -</a:t>
            </a:r>
            <a:r>
              <a:rPr lang="ru-RU" altLang="ru-RU" sz="3200" dirty="0" smtClean="0">
                <a:solidFill>
                  <a:srgbClr val="000099"/>
                </a:solidFill>
              </a:rPr>
              <a:t>сокр. от </a:t>
            </a:r>
            <a:r>
              <a:rPr lang="ru-RU" altLang="ru-RU" sz="3200" i="1" dirty="0" smtClean="0">
                <a:solidFill>
                  <a:srgbClr val="000099"/>
                </a:solidFill>
              </a:rPr>
              <a:t>англ. </a:t>
            </a:r>
            <a:r>
              <a:rPr lang="ru-RU" altLang="ru-RU" sz="3200" i="1" dirty="0" err="1" smtClean="0">
                <a:solidFill>
                  <a:srgbClr val="000099"/>
                </a:solidFill>
              </a:rPr>
              <a:t>Warehouse</a:t>
            </a:r>
            <a:r>
              <a:rPr lang="ru-RU" altLang="ru-RU" sz="3200" i="1" dirty="0" smtClean="0">
                <a:solidFill>
                  <a:srgbClr val="000099"/>
                </a:solidFill>
              </a:rPr>
              <a:t> </a:t>
            </a:r>
            <a:r>
              <a:rPr lang="ru-RU" altLang="ru-RU" sz="3200" i="1" dirty="0" err="1" smtClean="0">
                <a:solidFill>
                  <a:srgbClr val="000099"/>
                </a:solidFill>
              </a:rPr>
              <a:t>Management</a:t>
            </a:r>
            <a:r>
              <a:rPr lang="ru-RU" altLang="ru-RU" sz="3200" i="1" dirty="0" smtClean="0">
                <a:solidFill>
                  <a:srgbClr val="000099"/>
                </a:solidFill>
              </a:rPr>
              <a:t> </a:t>
            </a:r>
            <a:r>
              <a:rPr lang="ru-RU" altLang="ru-RU" sz="3200" i="1" dirty="0" err="1" smtClean="0">
                <a:solidFill>
                  <a:srgbClr val="000099"/>
                </a:solidFill>
              </a:rPr>
              <a:t>System</a:t>
            </a:r>
            <a:r>
              <a:rPr lang="ru-RU" altLang="ru-RU" sz="3200" dirty="0">
                <a:solidFill>
                  <a:srgbClr val="000099"/>
                </a:solidFill>
              </a:rPr>
              <a:t>)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ru-RU" altLang="ru-RU" smtClean="0">
                <a:solidFill>
                  <a:srgbClr val="FF0000"/>
                </a:solidFill>
              </a:rPr>
              <a:t>Экономический эффект от внедрения </a:t>
            </a:r>
            <a:r>
              <a:rPr lang="en-US" altLang="ru-RU" smtClean="0">
                <a:solidFill>
                  <a:srgbClr val="FF0000"/>
                </a:solidFill>
              </a:rPr>
              <a:t>WMS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130051" name="Объект 2"/>
          <p:cNvSpPr>
            <a:spLocks noGrp="1"/>
          </p:cNvSpPr>
          <p:nvPr>
            <p:ph idx="1"/>
          </p:nvPr>
        </p:nvSpPr>
        <p:spPr>
          <a:xfrm>
            <a:off x="1187450" y="1773238"/>
            <a:ext cx="7772400" cy="4611687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dirty="0">
                <a:solidFill>
                  <a:srgbClr val="000099"/>
                </a:solidFill>
              </a:rPr>
              <a:t>Обслуживание контрагентов</a:t>
            </a:r>
          </a:p>
          <a:p>
            <a:pPr>
              <a:defRPr/>
            </a:pPr>
            <a:r>
              <a:rPr lang="ru-RU" sz="2800" dirty="0">
                <a:solidFill>
                  <a:srgbClr val="000099"/>
                </a:solidFill>
              </a:rPr>
              <a:t>Улучшение качества и скорости обслуживания покупателей и поставщиков</a:t>
            </a:r>
          </a:p>
          <a:p>
            <a:pPr>
              <a:defRPr/>
            </a:pPr>
            <a:r>
              <a:rPr lang="ru-RU" sz="2800" dirty="0">
                <a:solidFill>
                  <a:srgbClr val="000099"/>
                </a:solidFill>
              </a:rPr>
              <a:t>Уменьшение количества ошибок при </a:t>
            </a:r>
            <a:r>
              <a:rPr lang="ru-RU" sz="2800" dirty="0" smtClean="0">
                <a:solidFill>
                  <a:srgbClr val="000099"/>
                </a:solidFill>
              </a:rPr>
              <a:t>отгрузке </a:t>
            </a:r>
            <a:r>
              <a:rPr lang="ru-RU" sz="2800" dirty="0">
                <a:solidFill>
                  <a:srgbClr val="000099"/>
                </a:solidFill>
              </a:rPr>
              <a:t>заказа в неполной или в неточной комплектации</a:t>
            </a:r>
          </a:p>
          <a:p>
            <a:pPr>
              <a:defRPr/>
            </a:pPr>
            <a:r>
              <a:rPr lang="ru-RU" sz="2800" dirty="0">
                <a:solidFill>
                  <a:srgbClr val="000099"/>
                </a:solidFill>
              </a:rPr>
              <a:t>Информация о текущем состоянии заявки </a:t>
            </a:r>
            <a:r>
              <a:rPr lang="ru-RU" sz="2800" dirty="0" smtClean="0">
                <a:solidFill>
                  <a:srgbClr val="000099"/>
                </a:solidFill>
              </a:rPr>
              <a:t>контрагента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AF9D47-632A-4A71-9420-706A7B01ED47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pic>
        <p:nvPicPr>
          <p:cNvPr id="133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75238"/>
            <a:ext cx="124142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ru-RU" altLang="ru-RU" smtClean="0">
                <a:solidFill>
                  <a:srgbClr val="FF0000"/>
                </a:solidFill>
              </a:rPr>
              <a:t>Архитектура современной </a:t>
            </a:r>
            <a:r>
              <a:rPr lang="en-US" altLang="ru-RU" smtClean="0">
                <a:solidFill>
                  <a:srgbClr val="FF0000"/>
                </a:solidFill>
              </a:rPr>
              <a:t>WMS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128003" name="Объект 2"/>
          <p:cNvSpPr>
            <a:spLocks noGrp="1"/>
          </p:cNvSpPr>
          <p:nvPr>
            <p:ph idx="1"/>
          </p:nvPr>
        </p:nvSpPr>
        <p:spPr>
          <a:xfrm>
            <a:off x="1614488" y="1341438"/>
            <a:ext cx="7205662" cy="46116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Товарный учет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Топология размещения товара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Схемы перемещения товара и персонала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Информация о входящих и исходящих потоках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Документооборот</a:t>
            </a:r>
          </a:p>
          <a:p>
            <a:pPr lvl="1"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Входящий</a:t>
            </a:r>
          </a:p>
          <a:p>
            <a:pPr lvl="1"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Складской</a:t>
            </a:r>
          </a:p>
          <a:p>
            <a:pPr lvl="1" eaLnBrk="1" hangingPunct="1"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Исходящий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ru-RU" sz="2000" dirty="0">
                <a:solidFill>
                  <a:srgbClr val="000099"/>
                </a:solidFill>
                <a:ea typeface="+mn-ea"/>
                <a:cs typeface="+mn-cs"/>
              </a:rPr>
              <a:t>Нормативы хранения и обработки </a:t>
            </a:r>
            <a:r>
              <a:rPr lang="ru-RU" sz="2000" dirty="0" smtClean="0">
                <a:solidFill>
                  <a:srgbClr val="000099"/>
                </a:solidFill>
                <a:ea typeface="+mn-ea"/>
                <a:cs typeface="+mn-cs"/>
              </a:rPr>
              <a:t>товара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ru-RU" sz="2000" dirty="0" smtClean="0">
                <a:solidFill>
                  <a:srgbClr val="000099"/>
                </a:solidFill>
                <a:ea typeface="+mn-ea"/>
                <a:cs typeface="+mn-cs"/>
              </a:rPr>
              <a:t>Учет складских операций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ru-RU" sz="2000" dirty="0" smtClean="0">
                <a:solidFill>
                  <a:srgbClr val="000099"/>
                </a:solidFill>
                <a:ea typeface="+mn-ea"/>
                <a:cs typeface="+mn-cs"/>
              </a:rPr>
              <a:t>Учет параметров работы персонала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ru-RU" sz="2000" dirty="0" smtClean="0">
                <a:solidFill>
                  <a:srgbClr val="000099"/>
                </a:solidFill>
                <a:ea typeface="+mn-ea"/>
                <a:cs typeface="+mn-cs"/>
              </a:rPr>
              <a:t>Учет затрат на обработку товара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ru-RU" sz="2000" dirty="0" smtClean="0">
                <a:solidFill>
                  <a:srgbClr val="000099"/>
                </a:solidFill>
                <a:ea typeface="+mn-ea"/>
                <a:cs typeface="+mn-cs"/>
              </a:rPr>
              <a:t>Дополнительная информация необходимая для работы склада и компании в целом.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endParaRPr lang="ru-RU" sz="2000" dirty="0">
              <a:solidFill>
                <a:srgbClr val="000099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BE1807-1826-4E1E-B437-079D17CF2484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Универсальное решение для автоматизации учета на складах с применением адресного хранения и штрихкодирования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772400" cy="30963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en-US" b="1" dirty="0" smtClean="0"/>
              <a:t>WMS</a:t>
            </a:r>
            <a:r>
              <a:rPr lang="ru-RU" b="1" dirty="0" smtClean="0"/>
              <a:t> Кортес: </a:t>
            </a:r>
            <a:r>
              <a:rPr lang="ru-RU" b="1" dirty="0" smtClean="0"/>
              <a:t>Адресный </a:t>
            </a:r>
            <a:r>
              <a:rPr lang="ru-RU" b="1" dirty="0"/>
              <a:t>склад»</a:t>
            </a:r>
            <a:r>
              <a:rPr lang="ru-RU" dirty="0"/>
              <a:t> - разработка на базе платформы «1С:Предприятие </a:t>
            </a:r>
            <a:r>
              <a:rPr lang="ru-RU" dirty="0" smtClean="0"/>
              <a:t>8.Х» </a:t>
            </a:r>
            <a:r>
              <a:rPr lang="ru-RU" dirty="0"/>
              <a:t>для автоматизации работы складов и </a:t>
            </a:r>
            <a:r>
              <a:rPr lang="ru-RU" dirty="0" smtClean="0"/>
              <a:t>организации </a:t>
            </a:r>
            <a:r>
              <a:rPr lang="ru-RU" dirty="0"/>
              <a:t>адресного хранения.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Решаемые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1985664"/>
            <a:ext cx="7772400" cy="461168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Наведение порядка на складе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Получение инструмента оперативного управления складом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Включение склада в общую информационную деятельность предприятия в он-</a:t>
            </a:r>
            <a:r>
              <a:rPr lang="ru-RU" sz="1800" dirty="0" err="1">
                <a:solidFill>
                  <a:srgbClr val="000099"/>
                </a:solidFill>
              </a:rPr>
              <a:t>лайн</a:t>
            </a:r>
            <a:r>
              <a:rPr lang="ru-RU" sz="1800" dirty="0">
                <a:solidFill>
                  <a:srgbClr val="000099"/>
                </a:solidFill>
              </a:rPr>
              <a:t> режиме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Минимизация ошибок "человеческого фактора" - максимальное использование автоматической идентификации объектов по </a:t>
            </a:r>
            <a:r>
              <a:rPr lang="ru-RU" sz="1800" dirty="0" err="1">
                <a:solidFill>
                  <a:srgbClr val="000099"/>
                </a:solidFill>
              </a:rPr>
              <a:t>штрихкодам</a:t>
            </a:r>
            <a:endParaRPr lang="ru-RU" sz="1800" dirty="0">
              <a:solidFill>
                <a:srgbClr val="000099"/>
              </a:solidFill>
            </a:endParaRP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Увеличение заполняемости складских площадей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Быстрый и точный подбор заказов по адресам хранения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Избавление от зависимости от кладовщика, обладающего "исключительными знаниями"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sz="1800" dirty="0">
                <a:solidFill>
                  <a:srgbClr val="000099"/>
                </a:solidFill>
              </a:rPr>
              <a:t>Тарификация деятельности склада: для работников, </a:t>
            </a:r>
            <a:r>
              <a:rPr lang="ru-RU" sz="1800" dirty="0" err="1">
                <a:solidFill>
                  <a:srgbClr val="000099"/>
                </a:solidFill>
              </a:rPr>
              <a:t>поклажедателей</a:t>
            </a:r>
            <a:r>
              <a:rPr lang="ru-RU" sz="1800" dirty="0">
                <a:solidFill>
                  <a:srgbClr val="000099"/>
                </a:solidFill>
              </a:rPr>
              <a:t>, внутрихолдинговая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45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Основные функции и преимущества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1136651" y="2312035"/>
            <a:ext cx="6891734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dirty="0">
                <a:solidFill>
                  <a:srgbClr val="000099"/>
                </a:solidFill>
                <a:latin typeface="+mn-lt"/>
              </a:rPr>
              <a:t>Стандартизация задач: приемка, размещение, упаковка, комплектация, отгрузка и т.д.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dirty="0">
                <a:solidFill>
                  <a:srgbClr val="000099"/>
                </a:solidFill>
                <a:latin typeface="+mn-lt"/>
              </a:rPr>
              <a:t>Разделение ролей складских работников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dirty="0">
                <a:solidFill>
                  <a:srgbClr val="000099"/>
                </a:solidFill>
                <a:latin typeface="+mn-lt"/>
              </a:rPr>
              <a:t>Автоматическое  и ручное создание задач на основе правил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dirty="0">
                <a:solidFill>
                  <a:srgbClr val="000099"/>
                </a:solidFill>
                <a:latin typeface="+mn-lt"/>
              </a:rPr>
              <a:t>Автоматическое и ручное присвоение задач исполнителям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dirty="0">
                <a:solidFill>
                  <a:srgbClr val="000099"/>
                </a:solidFill>
                <a:latin typeface="+mn-lt"/>
              </a:rPr>
              <a:t>Полная информация о ходе работ на складе</a:t>
            </a:r>
          </a:p>
        </p:txBody>
      </p:sp>
    </p:spTree>
    <p:extLst>
      <p:ext uri="{BB962C8B-B14F-4D97-AF65-F5344CB8AC3E}">
        <p14:creationId xmlns:p14="http://schemas.microsoft.com/office/powerpoint/2010/main" val="217880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6399" y="395285"/>
            <a:ext cx="7793038" cy="114617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Функции программы  по складским операциям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86398" y="1520824"/>
            <a:ext cx="7568689" cy="4860504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2400" dirty="0" smtClean="0">
                <a:solidFill>
                  <a:srgbClr val="000099"/>
                </a:solidFill>
              </a:rPr>
              <a:t>Основные функции: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2000" dirty="0" smtClean="0">
                <a:solidFill>
                  <a:srgbClr val="000099"/>
                </a:solidFill>
              </a:rPr>
              <a:t>Хранение и обеспечение сохранности ТМЦ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2000" dirty="0" smtClean="0">
                <a:solidFill>
                  <a:srgbClr val="000099"/>
                </a:solidFill>
              </a:rPr>
              <a:t>Приемка товаров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2000" dirty="0" smtClean="0">
                <a:solidFill>
                  <a:srgbClr val="000099"/>
                </a:solidFill>
              </a:rPr>
              <a:t>Комплектация заказов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2000" dirty="0" smtClean="0">
                <a:solidFill>
                  <a:srgbClr val="000099"/>
                </a:solidFill>
              </a:rPr>
              <a:t>Контроль и отгрузка заказов</a:t>
            </a:r>
          </a:p>
          <a:p>
            <a:pPr marL="457200" lvl="1" indent="0" eaLnBrk="1" hangingPunct="1">
              <a:buNone/>
            </a:pPr>
            <a:endParaRPr lang="ru-RU" altLang="ru-RU" sz="20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Дополнительные функции: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Подготовка </a:t>
            </a:r>
            <a:r>
              <a:rPr lang="ru-RU" altLang="ru-RU" sz="1800" dirty="0" err="1" smtClean="0">
                <a:solidFill>
                  <a:srgbClr val="000099"/>
                </a:solidFill>
              </a:rPr>
              <a:t>товарно</a:t>
            </a:r>
            <a:r>
              <a:rPr lang="ru-RU" altLang="ru-RU" sz="1800" dirty="0" smtClean="0">
                <a:solidFill>
                  <a:srgbClr val="000099"/>
                </a:solidFill>
              </a:rPr>
              <a:t> – сопроводительных документов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Фасовка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Обработка возвратов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Работа с  браком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Расчет затрат на операцию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Анализ товарооборота и К</a:t>
            </a:r>
            <a:r>
              <a:rPr lang="en-US" altLang="ru-RU" sz="1800" dirty="0" smtClean="0">
                <a:solidFill>
                  <a:srgbClr val="000099"/>
                </a:solidFill>
              </a:rPr>
              <a:t>PI</a:t>
            </a:r>
            <a:r>
              <a:rPr lang="ru-RU" altLang="ru-RU" sz="1800" dirty="0" smtClean="0">
                <a:solidFill>
                  <a:srgbClr val="000099"/>
                </a:solidFill>
              </a:rPr>
              <a:t> склада</a:t>
            </a:r>
          </a:p>
          <a:p>
            <a:pPr lvl="1" eaLnBrk="1" hangingPunct="1">
              <a:buBlip>
                <a:blip r:embed="rId2"/>
              </a:buBlip>
            </a:pPr>
            <a:r>
              <a:rPr lang="ru-RU" altLang="ru-RU" sz="1800" dirty="0" smtClean="0">
                <a:solidFill>
                  <a:srgbClr val="000099"/>
                </a:solidFill>
              </a:rPr>
              <a:t>Мотивация сотрудников склада</a:t>
            </a:r>
          </a:p>
          <a:p>
            <a:pPr marL="457200" lvl="1" indent="0" eaLnBrk="1" hangingPunct="1">
              <a:buNone/>
            </a:pPr>
            <a:endParaRPr lang="ru-RU" altLang="ru-RU" sz="1800" dirty="0" smtClean="0">
              <a:solidFill>
                <a:srgbClr val="000099"/>
              </a:solidFill>
            </a:endParaRPr>
          </a:p>
        </p:txBody>
      </p:sp>
      <p:sp>
        <p:nvSpPr>
          <p:cNvPr id="2662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0DB87D-1250-4C36-94C3-D12CEB51D89D}" type="slidenum">
              <a:rPr lang="ru-RU" altLang="ru-RU">
                <a:latin typeface="Verdana" panose="020B0604030504040204" pitchFamily="34" charset="0"/>
              </a:rPr>
              <a:pPr eaLnBrk="1" hangingPunct="1"/>
              <a:t>15</a:t>
            </a:fld>
            <a:endParaRPr lang="ru-RU" altLang="ru-RU">
              <a:latin typeface="Verdana" panose="020B0604030504040204" pitchFamily="34" charset="0"/>
            </a:endParaRPr>
          </a:p>
        </p:txBody>
      </p:sp>
      <p:pic>
        <p:nvPicPr>
          <p:cNvPr id="26629" name="Picture 8" descr="Similar:9611981 : 3d, human, letter, mail, green, email, post, business Фото со ст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5841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Складские участки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276872"/>
            <a:ext cx="4032448" cy="2971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1484784"/>
            <a:ext cx="3934170" cy="42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Tx/>
              <a:buBlip>
                <a:blip r:embed="rId3"/>
              </a:buBlip>
              <a:defRPr sz="2400">
                <a:solidFill>
                  <a:srgbClr val="000099"/>
                </a:solidFill>
                <a:latin typeface="+mn-lt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Tx/>
              <a:buBlip>
                <a:blip r:embed="rId3"/>
              </a:buBlip>
              <a:defRPr sz="2000">
                <a:solidFill>
                  <a:srgbClr val="000099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/>
              <a:t>Зоны склада несут различное назначение:</a:t>
            </a:r>
          </a:p>
          <a:p>
            <a:r>
              <a:rPr lang="ru-RU" sz="1600" dirty="0"/>
              <a:t>Хранение</a:t>
            </a:r>
            <a:r>
              <a:rPr lang="ru-RU" sz="1600" dirty="0" smtClean="0"/>
              <a:t>:</a:t>
            </a:r>
          </a:p>
          <a:p>
            <a:pPr lvl="1"/>
            <a:r>
              <a:rPr lang="ru-RU" sz="1600" dirty="0" smtClean="0"/>
              <a:t>Уличное</a:t>
            </a:r>
          </a:p>
          <a:p>
            <a:pPr lvl="1"/>
            <a:r>
              <a:rPr lang="ru-RU" sz="1600" dirty="0" smtClean="0"/>
              <a:t>В зданиях</a:t>
            </a:r>
            <a:endParaRPr lang="ru-RU" sz="1600" dirty="0"/>
          </a:p>
          <a:p>
            <a:pPr lvl="1"/>
            <a:r>
              <a:rPr lang="ru-RU" sz="1600" dirty="0" smtClean="0"/>
              <a:t>Длительное</a:t>
            </a:r>
          </a:p>
          <a:p>
            <a:pPr lvl="1"/>
            <a:r>
              <a:rPr lang="ru-RU" sz="1600" dirty="0" smtClean="0"/>
              <a:t>Напольное</a:t>
            </a:r>
            <a:endParaRPr lang="ru-RU" sz="1600" dirty="0"/>
          </a:p>
          <a:p>
            <a:pPr lvl="1"/>
            <a:r>
              <a:rPr lang="ru-RU" sz="1600" dirty="0" smtClean="0"/>
              <a:t>Стеллажное</a:t>
            </a:r>
            <a:endParaRPr lang="ru-RU" sz="1600" dirty="0"/>
          </a:p>
          <a:p>
            <a:pPr lvl="1"/>
            <a:r>
              <a:rPr lang="ru-RU" sz="1600" dirty="0"/>
              <a:t>Полочное</a:t>
            </a:r>
          </a:p>
          <a:p>
            <a:r>
              <a:rPr lang="ru-RU" sz="1600" dirty="0" smtClean="0"/>
              <a:t>Комплектацию</a:t>
            </a:r>
            <a:endParaRPr lang="ru-RU" sz="1600" dirty="0"/>
          </a:p>
          <a:p>
            <a:r>
              <a:rPr lang="ru-RU" sz="1600" dirty="0" smtClean="0"/>
              <a:t>Контроль</a:t>
            </a:r>
          </a:p>
          <a:p>
            <a:r>
              <a:rPr lang="ru-RU" sz="1600" dirty="0" smtClean="0"/>
              <a:t>Отгрузка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7" y="5751546"/>
            <a:ext cx="7344816" cy="62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Tx/>
              <a:buNone/>
              <a:defRPr sz="1600">
                <a:solidFill>
                  <a:srgbClr val="000099"/>
                </a:solidFill>
                <a:latin typeface="+mn-lt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Tx/>
              <a:buBlip>
                <a:blip r:embed="rId3"/>
              </a:buBlip>
              <a:defRPr sz="1600">
                <a:solidFill>
                  <a:srgbClr val="000099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0033CC"/>
                </a:solidFill>
                <a:latin typeface="+mn-lt"/>
              </a:defRPr>
            </a:lvl9pPr>
          </a:lstStyle>
          <a:p>
            <a:r>
              <a:rPr lang="ru-RU" dirty="0"/>
              <a:t>Адресное хранение  и заданная топология в системе позволяет контролировать движение товара на складе</a:t>
            </a:r>
          </a:p>
        </p:txBody>
      </p:sp>
    </p:spTree>
    <p:extLst>
      <p:ext uri="{BB962C8B-B14F-4D97-AF65-F5344CB8AC3E}">
        <p14:creationId xmlns:p14="http://schemas.microsoft.com/office/powerpoint/2010/main" val="33300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 smtClean="0">
                <a:solidFill>
                  <a:srgbClr val="FF0000"/>
                </a:solidFill>
              </a:rPr>
              <a:t>Складское место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31950"/>
            <a:ext cx="4685456" cy="4611688"/>
          </a:xfrm>
        </p:spPr>
        <p:txBody>
          <a:bodyPr/>
          <a:lstStyle/>
          <a:p>
            <a:r>
              <a:rPr lang="ru-RU" sz="2000" dirty="0" smtClean="0"/>
              <a:t>Данные складского места:</a:t>
            </a:r>
          </a:p>
          <a:p>
            <a:pPr lvl="1"/>
            <a:r>
              <a:rPr lang="ru-RU" sz="2000" dirty="0" smtClean="0"/>
              <a:t>Зона (склад, участок)</a:t>
            </a:r>
          </a:p>
          <a:p>
            <a:pPr lvl="1"/>
            <a:r>
              <a:rPr lang="ru-RU" sz="2000" dirty="0" smtClean="0"/>
              <a:t>Тип складского места</a:t>
            </a:r>
          </a:p>
          <a:p>
            <a:pPr lvl="1"/>
            <a:r>
              <a:rPr lang="ru-RU" sz="2000" dirty="0" smtClean="0"/>
              <a:t>Индикатор блокировки</a:t>
            </a:r>
          </a:p>
          <a:p>
            <a:pPr lvl="1"/>
            <a:r>
              <a:rPr lang="ru-RU" sz="2000" dirty="0" smtClean="0"/>
              <a:t>Данные запаса</a:t>
            </a:r>
          </a:p>
          <a:p>
            <a:endParaRPr lang="ru-RU" sz="2000" dirty="0"/>
          </a:p>
          <a:p>
            <a:r>
              <a:rPr lang="ru-RU" sz="2000" dirty="0" smtClean="0"/>
              <a:t>Данные товара:</a:t>
            </a:r>
          </a:p>
          <a:p>
            <a:pPr lvl="1"/>
            <a:r>
              <a:rPr lang="ru-RU" sz="2000" dirty="0" smtClean="0"/>
              <a:t> Наименование и </a:t>
            </a:r>
            <a:r>
              <a:rPr lang="en-US" sz="2000" dirty="0" smtClean="0"/>
              <a:t>ID</a:t>
            </a:r>
            <a:r>
              <a:rPr lang="ru-RU" sz="2000" dirty="0" smtClean="0"/>
              <a:t> товара</a:t>
            </a:r>
          </a:p>
          <a:p>
            <a:pPr lvl="1"/>
            <a:r>
              <a:rPr lang="ru-RU" sz="2000" dirty="0" smtClean="0"/>
              <a:t>Количество</a:t>
            </a:r>
          </a:p>
          <a:p>
            <a:pPr lvl="1"/>
            <a:r>
              <a:rPr lang="ru-RU" sz="2000" dirty="0" smtClean="0"/>
              <a:t>Дата приемки</a:t>
            </a:r>
          </a:p>
          <a:p>
            <a:pPr lvl="1"/>
            <a:r>
              <a:rPr lang="ru-RU" sz="2000" dirty="0" smtClean="0"/>
              <a:t>Срок годности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Принцип  создания адреса, маркировка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2420888"/>
            <a:ext cx="2453208" cy="3600400"/>
          </a:xfrm>
        </p:spPr>
        <p:txBody>
          <a:bodyPr/>
          <a:lstStyle/>
          <a:p>
            <a:r>
              <a:rPr lang="ru-RU" dirty="0" smtClean="0"/>
              <a:t>Зона</a:t>
            </a:r>
          </a:p>
          <a:p>
            <a:r>
              <a:rPr lang="ru-RU" dirty="0" smtClean="0"/>
              <a:t>Ряд</a:t>
            </a:r>
          </a:p>
          <a:p>
            <a:r>
              <a:rPr lang="ru-RU" dirty="0" smtClean="0"/>
              <a:t>Секция</a:t>
            </a:r>
          </a:p>
          <a:p>
            <a:r>
              <a:rPr lang="ru-RU" dirty="0" smtClean="0"/>
              <a:t>Ярус</a:t>
            </a:r>
          </a:p>
          <a:p>
            <a:r>
              <a:rPr lang="ru-RU" dirty="0" smtClean="0"/>
              <a:t>Место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7" y="2060848"/>
            <a:ext cx="43986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Грузовое место как единица учета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29650"/>
            <a:ext cx="7056784" cy="4179606"/>
          </a:xfr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2000" kern="1200" dirty="0">
                <a:solidFill>
                  <a:srgbClr val="000099"/>
                </a:solidFill>
              </a:rPr>
              <a:t>Грузовое место  ГМ– коробка, пакет с товаром</a:t>
            </a:r>
          </a:p>
          <a:p>
            <a:pPr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2000" kern="1200" dirty="0">
                <a:solidFill>
                  <a:srgbClr val="000099"/>
                </a:solidFill>
              </a:rPr>
              <a:t>На паллете может быть одно или несколько ГМ</a:t>
            </a:r>
          </a:p>
          <a:p>
            <a:pPr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2000" kern="1200" dirty="0">
                <a:solidFill>
                  <a:srgbClr val="000099"/>
                </a:solidFill>
              </a:rPr>
              <a:t>Грузовые места могут быть объедены между собой в Сборное Грузовое Место</a:t>
            </a:r>
          </a:p>
          <a:p>
            <a:pPr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2000" kern="1200" dirty="0">
                <a:solidFill>
                  <a:srgbClr val="000099"/>
                </a:solidFill>
              </a:rPr>
              <a:t>Паллета с коробами может быть одним </a:t>
            </a:r>
            <a:r>
              <a:rPr lang="ru-RU" sz="2000" kern="1200" dirty="0" smtClean="0">
                <a:solidFill>
                  <a:srgbClr val="000099"/>
                </a:solidFill>
              </a:rPr>
              <a:t>ГМ</a:t>
            </a:r>
          </a:p>
          <a:p>
            <a:pPr marL="0" indent="0">
              <a:buClr>
                <a:schemeClr val="tx2"/>
              </a:buClr>
              <a:buSzPct val="70000"/>
              <a:buNone/>
            </a:pPr>
            <a:endParaRPr lang="ru-RU" sz="2000" kern="1200" dirty="0" smtClean="0">
              <a:solidFill>
                <a:srgbClr val="000099"/>
              </a:solidFill>
            </a:endParaRPr>
          </a:p>
          <a:p>
            <a:pPr marL="0" indent="0">
              <a:buClr>
                <a:schemeClr val="tx2"/>
              </a:buClr>
              <a:buSzPct val="70000"/>
              <a:buNone/>
            </a:pPr>
            <a:endParaRPr lang="ru-RU" sz="2000" kern="1200" dirty="0">
              <a:solidFill>
                <a:srgbClr val="000099"/>
              </a:solidFill>
            </a:endParaRPr>
          </a:p>
          <a:p>
            <a:pPr marL="0" indent="0">
              <a:buClr>
                <a:schemeClr val="tx2"/>
              </a:buClr>
              <a:buSzPct val="70000"/>
              <a:buNone/>
            </a:pPr>
            <a:endParaRPr lang="ru-RU" sz="2000" kern="1200" dirty="0">
              <a:solidFill>
                <a:srgbClr val="000099"/>
              </a:solidFill>
            </a:endParaRPr>
          </a:p>
          <a:p>
            <a:pPr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2000" kern="1200" dirty="0" smtClean="0">
                <a:solidFill>
                  <a:srgbClr val="000099"/>
                </a:solidFill>
              </a:rPr>
              <a:t>Грузовое место служит:</a:t>
            </a:r>
          </a:p>
          <a:p>
            <a:pPr lvl="1"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1600" kern="1200" dirty="0" smtClean="0">
                <a:solidFill>
                  <a:srgbClr val="000099"/>
                </a:solidFill>
              </a:rPr>
              <a:t>Для индикации товара.</a:t>
            </a:r>
          </a:p>
          <a:p>
            <a:pPr lvl="1"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1600" kern="1200" dirty="0" smtClean="0">
                <a:solidFill>
                  <a:srgbClr val="000099"/>
                </a:solidFill>
              </a:rPr>
              <a:t>Учета товара по партиям</a:t>
            </a:r>
          </a:p>
          <a:p>
            <a:pPr lvl="1">
              <a:buClr>
                <a:schemeClr val="tx2"/>
              </a:buClr>
              <a:buSzPct val="70000"/>
              <a:buBlip>
                <a:blip r:embed="rId2"/>
              </a:buBlip>
            </a:pPr>
            <a:r>
              <a:rPr lang="ru-RU" sz="1600" kern="1200" dirty="0" smtClean="0">
                <a:solidFill>
                  <a:srgbClr val="000099"/>
                </a:solidFill>
              </a:rPr>
              <a:t>Учета сроков годности товара</a:t>
            </a:r>
            <a:endParaRPr lang="ru-RU" sz="1600" kern="1200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3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F954-A689-4670-B8C5-976012BD173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277216" y="1988840"/>
            <a:ext cx="7313613" cy="41044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1800" kern="0" dirty="0" smtClean="0">
                <a:solidFill>
                  <a:srgbClr val="000099"/>
                </a:solidFill>
              </a:rPr>
              <a:t>Оптимизация складских технологических процессов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Формализация процессов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Нормирование процессов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Оптимизация размещения товаров на складе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Обеспечение товарного учета и сохранности ТМЦ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1800" kern="0" dirty="0" smtClean="0">
                <a:solidFill>
                  <a:srgbClr val="000099"/>
                </a:solidFill>
              </a:rPr>
              <a:t>Повышение коэффициента полезного использования складской площади и объема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Рациональное проектирование технологических зон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Применение современных складских конструкций и оборудования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Оптимизация парка подъемно – транспортного оборудования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1800" kern="0" dirty="0" smtClean="0">
                <a:solidFill>
                  <a:srgbClr val="000099"/>
                </a:solidFill>
              </a:rPr>
              <a:t>Повышение качества трудового ресурса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Формирование адекватной системы мотивации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altLang="ru-RU" sz="1600" kern="0" dirty="0" smtClean="0">
                <a:solidFill>
                  <a:srgbClr val="000099"/>
                </a:solidFill>
              </a:rPr>
              <a:t>Применение современных технологий управления персоналом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1" y="908720"/>
            <a:ext cx="695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Основные пути совершенствования складской логистики.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95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Основной процесс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564904"/>
            <a:ext cx="7630351" cy="316220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9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Эффективное использование площади склада.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1841648"/>
            <a:ext cx="6701680" cy="4611688"/>
          </a:xfrm>
        </p:spPr>
        <p:txBody>
          <a:bodyPr/>
          <a:lstStyle/>
          <a:p>
            <a:r>
              <a:rPr lang="ru-RU" sz="2000" dirty="0" smtClean="0"/>
              <a:t>Уплотнение - Оптимизация пространства склада</a:t>
            </a:r>
          </a:p>
          <a:p>
            <a:pPr marL="0" indent="0">
              <a:buNone/>
            </a:pPr>
            <a:r>
              <a:rPr lang="ru-RU" sz="2000" dirty="0" smtClean="0"/>
              <a:t>	Для эффективной загрузки ячеек и максимальной использования складского пространства выполняется операция объединения товара на одну паллету . Возможно создания ГМ с одним видом товара  или МИКС паллет с различным товаром.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Перемещение – Движение товара между ячейками.</a:t>
            </a:r>
          </a:p>
          <a:p>
            <a:pPr marL="0" indent="0">
              <a:buNone/>
            </a:pPr>
            <a:r>
              <a:rPr lang="ru-RU" sz="2000" dirty="0" smtClean="0"/>
              <a:t>	Перемещение может произвольно выполняться по инициативе кладовщика с терминала сбора данных или по распечатанному заданию.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50" y="543087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688" y="116632"/>
            <a:ext cx="7793038" cy="11461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 smtClean="0">
                <a:solidFill>
                  <a:srgbClr val="FF0000"/>
                </a:solidFill>
              </a:rPr>
              <a:t>Инвентаризация/контрольный пересчет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Инвентаризация </a:t>
            </a:r>
            <a:r>
              <a:rPr lang="ru-RU" sz="1800" dirty="0"/>
              <a:t>— это проверка наличия имущества организации и состояния её финансовых обязательств на определённую дату путём сличения фактических данных с данными бухгалтерского учёта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 smtClean="0"/>
              <a:t>Инвентаризация проводится с остановкой всех операций на складе.</a:t>
            </a:r>
          </a:p>
          <a:p>
            <a:r>
              <a:rPr lang="ru-RU" sz="1800" dirty="0" smtClean="0"/>
              <a:t>Итоги инвентаризации заносятся в бухгалтерский учет.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Контрольный пересчет </a:t>
            </a:r>
            <a:r>
              <a:rPr lang="ru-RU" sz="1800" dirty="0" smtClean="0"/>
              <a:t>– пересчет товара на складе без остановки основных БП.</a:t>
            </a:r>
          </a:p>
          <a:p>
            <a:r>
              <a:rPr lang="ru-RU" sz="1800" dirty="0" smtClean="0"/>
              <a:t>Пересчет может происходить как всего склада так и отдельной ячейки</a:t>
            </a:r>
          </a:p>
          <a:p>
            <a:r>
              <a:rPr lang="ru-RU" sz="1800" dirty="0" smtClean="0"/>
              <a:t>Итоги не заносятся в бухгалтерский учет, а размещаются на отдельном виртуальном складе.</a:t>
            </a:r>
          </a:p>
          <a:p>
            <a:r>
              <a:rPr lang="ru-RU" sz="1800" dirty="0" smtClean="0"/>
              <a:t>Данные пересчета позволяют актуализировать текущие состояние товарного запаса на складе.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76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rgbClr val="FF0000"/>
                </a:solidFill>
              </a:rPr>
              <a:t>Отчеты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650" y="1894524"/>
            <a:ext cx="7772400" cy="4611688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/>
              <a:t>Анализ доступности товаров» - остатки на складе </a:t>
            </a:r>
            <a:r>
              <a:rPr lang="ru-RU" sz="2000" dirty="0" smtClean="0"/>
              <a:t> </a:t>
            </a:r>
            <a:r>
              <a:rPr lang="ru-RU" sz="2000" dirty="0"/>
              <a:t>и планируемых поступлений.</a:t>
            </a:r>
          </a:p>
          <a:p>
            <a:r>
              <a:rPr lang="ru-RU" sz="2000" dirty="0"/>
              <a:t>«</a:t>
            </a:r>
            <a:r>
              <a:rPr lang="ru-RU" sz="2000" dirty="0" err="1"/>
              <a:t>Заполненность</a:t>
            </a:r>
            <a:r>
              <a:rPr lang="ru-RU" sz="2000" dirty="0"/>
              <a:t> склада» - анализ наполняемости склада в целом, по участкам, по ячейкам.</a:t>
            </a:r>
          </a:p>
          <a:p>
            <a:r>
              <a:rPr lang="ru-RU" sz="2000" dirty="0"/>
              <a:t>«Схема склада», «</a:t>
            </a:r>
            <a:r>
              <a:rPr lang="ru-RU" sz="2000" dirty="0" err="1"/>
              <a:t>Заполненность</a:t>
            </a:r>
            <a:r>
              <a:rPr lang="ru-RU" sz="2000" dirty="0"/>
              <a:t> ячеек» - графические отчеты, позволяющие в наглядном виде получить информацию о ситуации на складе: остатки, резервы, планируемые поступления, текущие работы, проблемы, наполняемость.</a:t>
            </a:r>
          </a:p>
          <a:p>
            <a:r>
              <a:rPr lang="ru-RU" sz="2000" dirty="0"/>
              <a:t>«Монитор отбора» - он-</a:t>
            </a:r>
            <a:r>
              <a:rPr lang="ru-RU" sz="2000" dirty="0" err="1"/>
              <a:t>лайн</a:t>
            </a:r>
            <a:r>
              <a:rPr lang="ru-RU" sz="2000" dirty="0"/>
              <a:t> информация о подготовке заказа выводится на информационный дисплей в клиентской зоне ожидания и выдачи.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0271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dirty="0">
                <a:solidFill>
                  <a:srgbClr val="FF0000"/>
                </a:solidFill>
              </a:rPr>
              <a:t>Обмен данными между складом и офисом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827955"/>
              </p:ext>
            </p:extLst>
          </p:nvPr>
        </p:nvGraphicFramePr>
        <p:xfrm>
          <a:off x="1475656" y="1628800"/>
          <a:ext cx="7319842" cy="3171801"/>
        </p:xfrm>
        <a:graphic>
          <a:graphicData uri="http://schemas.openxmlformats.org/drawingml/2006/table">
            <a:tbl>
              <a:tblPr/>
              <a:tblGrid>
                <a:gridCol w="6980816">
                  <a:extLst>
                    <a:ext uri="{9D8B030D-6E8A-4147-A177-3AD203B41FA5}">
                      <a16:colId xmlns:a16="http://schemas.microsoft.com/office/drawing/2014/main" val="4137000636"/>
                    </a:ext>
                  </a:extLst>
                </a:gridCol>
                <a:gridCol w="27708">
                  <a:extLst>
                    <a:ext uri="{9D8B030D-6E8A-4147-A177-3AD203B41FA5}">
                      <a16:colId xmlns:a16="http://schemas.microsoft.com/office/drawing/2014/main" val="672126110"/>
                    </a:ext>
                  </a:extLst>
                </a:gridCol>
                <a:gridCol w="311318">
                  <a:extLst>
                    <a:ext uri="{9D8B030D-6E8A-4147-A177-3AD203B41FA5}">
                      <a16:colId xmlns:a16="http://schemas.microsoft.com/office/drawing/2014/main" val="2594006603"/>
                    </a:ext>
                  </a:extLst>
                </a:gridCol>
              </a:tblGrid>
              <a:tr h="3171801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 </a:t>
                      </a:r>
                      <a:r>
                        <a:rPr lang="ru-RU" sz="16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с корпоративными системами на платформе «</a:t>
                      </a:r>
                      <a:r>
                        <a:rPr lang="ru-RU" sz="16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1С:Предприятие» представляет собой:</a:t>
                      </a:r>
                      <a:endParaRPr lang="ru-RU" sz="160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механизмы настроек работы с системой,</a:t>
                      </a:r>
                    </a:p>
                    <a:p>
                      <a: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механизмы обмена данными (план обмен, правила, вспомогательные обработки)</a:t>
                      </a:r>
                    </a:p>
                    <a:p>
                      <a: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отчет «Анализ выполнения заказов складом»</a:t>
                      </a:r>
                    </a:p>
                    <a:p>
                      <a: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</a:pPr>
                      <a:r>
                        <a:rPr lang="ru-RU" sz="16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 «Распоряжение на склад» - формируется автоматически по событиям проведения документов, служащих основаниями для формирования складского распоряжения, или вручную. В процессе обработки распоряжения складом у документа автоматически изменяется состояние и заполняются результаты выполнения.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</a:pPr>
                      <a:endParaRPr lang="ru-RU" sz="160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</a:pPr>
                      <a:endParaRPr lang="ru-RU" sz="160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82299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167937" name="Picture 1" descr="Кортес:Склад. Обмен данны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/>
          <a:stretch/>
        </p:blipFill>
        <p:spPr bwMode="auto">
          <a:xfrm>
            <a:off x="6876256" y="620688"/>
            <a:ext cx="1509278" cy="9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6763" y="5070971"/>
            <a:ext cx="77587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033CC"/>
                </a:solidFill>
                <a:latin typeface="+mn-lt"/>
              </a:rPr>
              <a:t>Система позволяет реализовать различные схемы взаимодействия склада и офиса, в том числе с использованием «Заказов покупателей», «Корректировок заказов», с обработкой </a:t>
            </a:r>
            <a:r>
              <a:rPr lang="ru-RU" altLang="ru-RU" dirty="0" err="1">
                <a:solidFill>
                  <a:srgbClr val="0033CC"/>
                </a:solidFill>
                <a:latin typeface="+mn-lt"/>
              </a:rPr>
              <a:t>сторно</a:t>
            </a:r>
            <a:r>
              <a:rPr lang="ru-RU" altLang="ru-RU" dirty="0">
                <a:solidFill>
                  <a:srgbClr val="0033CC"/>
                </a:solidFill>
                <a:latin typeface="+mn-lt"/>
              </a:rPr>
              <a:t>, и т.д.</a:t>
            </a:r>
          </a:p>
        </p:txBody>
      </p:sp>
    </p:spTree>
    <p:extLst>
      <p:ext uri="{BB962C8B-B14F-4D97-AF65-F5344CB8AC3E}">
        <p14:creationId xmlns:p14="http://schemas.microsoft.com/office/powerpoint/2010/main" val="34417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KPI </a:t>
            </a:r>
            <a:r>
              <a:rPr lang="ru-RU" dirty="0" smtClean="0">
                <a:solidFill>
                  <a:srgbClr val="FF0000"/>
                </a:solidFill>
              </a:rPr>
              <a:t> и нормирование на складе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1520824"/>
            <a:ext cx="7772400" cy="4932511"/>
          </a:xfrm>
        </p:spPr>
        <p:txBody>
          <a:bodyPr/>
          <a:lstStyle/>
          <a:p>
            <a:r>
              <a:rPr lang="ru-RU" sz="1800" dirty="0" smtClean="0"/>
              <a:t>Персонала:</a:t>
            </a:r>
          </a:p>
          <a:p>
            <a:pPr lvl="1"/>
            <a:r>
              <a:rPr lang="ru-RU" sz="1400" dirty="0"/>
              <a:t>Количество собранных заказов, строк, </a:t>
            </a:r>
            <a:r>
              <a:rPr lang="ru-RU" sz="1400" dirty="0" err="1"/>
              <a:t>шт</a:t>
            </a:r>
            <a:r>
              <a:rPr lang="ru-RU" sz="1400" dirty="0"/>
              <a:t>, кг</a:t>
            </a:r>
          </a:p>
          <a:p>
            <a:pPr lvl="1"/>
            <a:r>
              <a:rPr lang="ru-RU" sz="1400" dirty="0"/>
              <a:t>Точность комплектации заказов</a:t>
            </a:r>
          </a:p>
          <a:p>
            <a:pPr lvl="1"/>
            <a:r>
              <a:rPr lang="ru-RU" sz="1400" dirty="0"/>
              <a:t>Скорость выполнения </a:t>
            </a:r>
            <a:r>
              <a:rPr lang="ru-RU" sz="1400" dirty="0" smtClean="0"/>
              <a:t>операции</a:t>
            </a:r>
            <a:endParaRPr lang="ru-RU" sz="1800" dirty="0" smtClean="0"/>
          </a:p>
          <a:p>
            <a:r>
              <a:rPr lang="ru-RU" sz="1800" dirty="0" smtClean="0"/>
              <a:t>Товародвижения:</a:t>
            </a:r>
          </a:p>
          <a:p>
            <a:pPr lvl="1"/>
            <a:r>
              <a:rPr lang="ru-RU" sz="1400" dirty="0" smtClean="0"/>
              <a:t>Сток- Отчет</a:t>
            </a:r>
          </a:p>
          <a:p>
            <a:pPr lvl="1"/>
            <a:r>
              <a:rPr lang="ru-RU" sz="1400" dirty="0" smtClean="0"/>
              <a:t>Заполняемость</a:t>
            </a:r>
          </a:p>
          <a:p>
            <a:pPr lvl="1"/>
            <a:r>
              <a:rPr lang="en-US" sz="1400" dirty="0" smtClean="0"/>
              <a:t>ABC – XYZ</a:t>
            </a:r>
            <a:r>
              <a:rPr lang="ru-RU" sz="1400" dirty="0" smtClean="0"/>
              <a:t> отчеты</a:t>
            </a:r>
          </a:p>
          <a:p>
            <a:pPr lvl="1"/>
            <a:r>
              <a:rPr lang="ru-RU" sz="1400" dirty="0" smtClean="0"/>
              <a:t>Количество операций за смену</a:t>
            </a:r>
          </a:p>
          <a:p>
            <a:pPr lvl="1"/>
            <a:r>
              <a:rPr lang="ru-RU" sz="1400" dirty="0" smtClean="0"/>
              <a:t>Количество операций на человека</a:t>
            </a:r>
          </a:p>
          <a:p>
            <a:r>
              <a:rPr lang="ru-RU" sz="1800" dirty="0" smtClean="0"/>
              <a:t>Инвентаризации:</a:t>
            </a:r>
          </a:p>
          <a:p>
            <a:pPr lvl="1"/>
            <a:r>
              <a:rPr lang="ru-RU" sz="1400" dirty="0" smtClean="0"/>
              <a:t>Недостача</a:t>
            </a:r>
          </a:p>
          <a:p>
            <a:pPr lvl="1"/>
            <a:r>
              <a:rPr lang="ru-RU" sz="1400" dirty="0" err="1" smtClean="0"/>
              <a:t>Пересорт</a:t>
            </a:r>
            <a:endParaRPr lang="ru-RU" sz="1400" dirty="0" smtClean="0"/>
          </a:p>
          <a:p>
            <a:pPr lvl="1"/>
            <a:r>
              <a:rPr lang="ru-RU" sz="1400" dirty="0" smtClean="0"/>
              <a:t>Не соответствия товара адресу хранения</a:t>
            </a:r>
          </a:p>
          <a:p>
            <a:r>
              <a:rPr lang="ru-RU" sz="1800" dirty="0" smtClean="0"/>
              <a:t>Оценка поставщика:</a:t>
            </a:r>
          </a:p>
          <a:p>
            <a:pPr lvl="1"/>
            <a:r>
              <a:rPr lang="ru-RU" sz="1400" dirty="0" smtClean="0"/>
              <a:t>Качество заказа от поставщика:</a:t>
            </a:r>
          </a:p>
          <a:p>
            <a:pPr lvl="2"/>
            <a:r>
              <a:rPr lang="ru-RU" sz="1000" dirty="0" smtClean="0"/>
              <a:t>Полнота</a:t>
            </a:r>
          </a:p>
          <a:p>
            <a:pPr lvl="2"/>
            <a:r>
              <a:rPr lang="ru-RU" sz="1000" dirty="0" smtClean="0"/>
              <a:t>Своевременность</a:t>
            </a:r>
          </a:p>
          <a:p>
            <a:pPr marL="914400" lvl="2" indent="0">
              <a:buNone/>
            </a:pPr>
            <a:endParaRPr lang="ru-RU" sz="1000" dirty="0" smtClean="0"/>
          </a:p>
          <a:p>
            <a:pPr marL="457200" lvl="1" indent="0">
              <a:buNone/>
            </a:pPr>
            <a:endParaRPr lang="ru-RU" sz="1800" dirty="0"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1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836613"/>
            <a:ext cx="16906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2006600"/>
            <a:ext cx="2208212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ru-RU" altLang="ru-RU" smtClean="0">
                <a:solidFill>
                  <a:srgbClr val="FF0000"/>
                </a:solidFill>
              </a:rPr>
              <a:t>Специализированное оборудование склада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>
                <a:solidFill>
                  <a:srgbClr val="FF0000"/>
                </a:solidFill>
              </a:rPr>
              <a:t> для использования </a:t>
            </a:r>
            <a:r>
              <a:rPr lang="en-US" altLang="ru-RU" smtClean="0">
                <a:solidFill>
                  <a:srgbClr val="FF0000"/>
                </a:solidFill>
              </a:rPr>
              <a:t>WMS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131077" name="Объект 2"/>
          <p:cNvSpPr>
            <a:spLocks noGrp="1"/>
          </p:cNvSpPr>
          <p:nvPr>
            <p:ph idx="1"/>
          </p:nvPr>
        </p:nvSpPr>
        <p:spPr>
          <a:xfrm>
            <a:off x="1158875" y="2044700"/>
            <a:ext cx="3965575" cy="1944688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>Точка доступа</a:t>
            </a:r>
          </a:p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>Терминал сбора данных</a:t>
            </a:r>
          </a:p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>Сканер штрих – кода</a:t>
            </a:r>
          </a:p>
          <a:p>
            <a:pPr eaLnBrk="1" hangingPunct="1"/>
            <a:r>
              <a:rPr lang="ru-RU" altLang="ru-RU" sz="2000" smtClean="0">
                <a:solidFill>
                  <a:srgbClr val="000099"/>
                </a:solidFill>
              </a:rPr>
              <a:t>Принтер этикеток</a:t>
            </a:r>
          </a:p>
        </p:txBody>
      </p:sp>
      <p:sp>
        <p:nvSpPr>
          <p:cNvPr id="1310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385161-7555-4019-A2A6-C374099D0E22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  <p:pic>
        <p:nvPicPr>
          <p:cNvPr id="1310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292600"/>
            <a:ext cx="24511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1905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3638550"/>
            <a:ext cx="213995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ru-RU" altLang="ru-RU" smtClean="0">
                <a:solidFill>
                  <a:srgbClr val="FF0000"/>
                </a:solidFill>
              </a:rPr>
              <a:t>Экономический эффект от внедрения </a:t>
            </a:r>
            <a:r>
              <a:rPr lang="en-US" altLang="ru-RU" smtClean="0">
                <a:solidFill>
                  <a:srgbClr val="FF0000"/>
                </a:solidFill>
              </a:rPr>
              <a:t>WMS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130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rgbClr val="000099"/>
                </a:solidFill>
              </a:rPr>
              <a:t>Логистика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Увеличение пропускной способности склада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100% доступ и контроль информации о товародвижении в режиме реального времени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Уменьшение времени между поступлением товара и доступностью его к отбору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Осуществление контрольных просчетов склада без остановки работы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Уменьшение количества расхождения учетного и фактического количества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Возможность управления большим ассортиментом товара без потери точности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000099"/>
              </a:solidFill>
            </a:endParaRPr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74F8D7-FF72-4FBA-A25B-2A3C15FB6D15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ru-RU" altLang="ru-RU" dirty="0" smtClean="0">
                <a:solidFill>
                  <a:srgbClr val="FF0000"/>
                </a:solidFill>
              </a:rPr>
              <a:t>Экономический эффект от внедрения </a:t>
            </a:r>
            <a:r>
              <a:rPr lang="en-US" altLang="ru-RU" dirty="0" smtClean="0">
                <a:solidFill>
                  <a:srgbClr val="FF0000"/>
                </a:solidFill>
              </a:rPr>
              <a:t>WMS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30051" name="Объект 2"/>
          <p:cNvSpPr>
            <a:spLocks noGrp="1"/>
          </p:cNvSpPr>
          <p:nvPr>
            <p:ph idx="1"/>
          </p:nvPr>
        </p:nvSpPr>
        <p:spPr>
          <a:xfrm>
            <a:off x="1547813" y="1412875"/>
            <a:ext cx="7272337" cy="257333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000" b="1" dirty="0">
                <a:solidFill>
                  <a:srgbClr val="000099"/>
                </a:solidFill>
              </a:rPr>
              <a:t>Управление и контроль персонала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</a:rPr>
              <a:t>Построение системы мотивации, КТУ, KPI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</a:rPr>
              <a:t>Повышение эффективности управления персоналом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</a:rPr>
              <a:t>Пресечение и выявление виновников некорректных действий на складе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</a:rPr>
              <a:t>Повышение взаимозаменяемости и возможность привлечения внештатных </a:t>
            </a:r>
            <a:r>
              <a:rPr lang="ru-RU" sz="2000" dirty="0" smtClean="0">
                <a:solidFill>
                  <a:srgbClr val="000099"/>
                </a:solidFill>
              </a:rPr>
              <a:t>сотрудников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239CDD-E9DD-4BBC-ACE5-82FB5D79439D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  <p:pic>
        <p:nvPicPr>
          <p:cNvPr id="135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86213"/>
            <a:ext cx="4824413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852936"/>
            <a:ext cx="7772400" cy="16201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Описание процессов приемки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8680"/>
            <a:ext cx="3215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Пример работы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35678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000099"/>
                </a:solidFill>
              </a:rPr>
              <a:t> </a:t>
            </a:r>
            <a:r>
              <a:rPr lang="en-US" altLang="ru-RU" sz="2800" b="1" dirty="0" smtClean="0">
                <a:solidFill>
                  <a:srgbClr val="FF0000"/>
                </a:solidFill>
              </a:rPr>
              <a:t>WMS</a:t>
            </a:r>
            <a:r>
              <a:rPr lang="en-US" altLang="ru-RU" sz="2800" dirty="0" smtClean="0">
                <a:solidFill>
                  <a:srgbClr val="000099"/>
                </a:solidFill>
              </a:rPr>
              <a:t> -</a:t>
            </a:r>
            <a:r>
              <a:rPr lang="ru-RU" altLang="ru-RU" sz="2800" dirty="0" smtClean="0">
                <a:solidFill>
                  <a:srgbClr val="000099"/>
                </a:solidFill>
              </a:rPr>
              <a:t>сокр. от 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>англ. </a:t>
            </a:r>
            <a:r>
              <a:rPr lang="ru-RU" altLang="ru-RU" sz="2800" i="1" dirty="0" err="1" smtClean="0">
                <a:solidFill>
                  <a:srgbClr val="000099"/>
                </a:solidFill>
              </a:rPr>
              <a:t>Warehouse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> </a:t>
            </a:r>
            <a:r>
              <a:rPr lang="ru-RU" altLang="ru-RU" sz="2800" i="1" dirty="0" err="1" smtClean="0">
                <a:solidFill>
                  <a:srgbClr val="000099"/>
                </a:solidFill>
              </a:rPr>
              <a:t>Management</a:t>
            </a:r>
            <a:r>
              <a:rPr lang="ru-RU" altLang="ru-RU" sz="2800" i="1" dirty="0" smtClean="0">
                <a:solidFill>
                  <a:srgbClr val="000099"/>
                </a:solidFill>
              </a:rPr>
              <a:t> </a:t>
            </a:r>
            <a:r>
              <a:rPr lang="ru-RU" altLang="ru-RU" sz="2800" i="1" dirty="0" err="1" smtClean="0">
                <a:solidFill>
                  <a:srgbClr val="000099"/>
                </a:solidFill>
              </a:rPr>
              <a:t>System</a:t>
            </a:r>
            <a:r>
              <a:rPr lang="ru-RU" altLang="ru-RU" sz="2800" dirty="0" smtClean="0">
                <a:solidFill>
                  <a:srgbClr val="000099"/>
                </a:solidFill>
              </a:rPr>
              <a:t> –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система управления</a:t>
            </a:r>
            <a:r>
              <a:rPr lang="en-US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складом</a:t>
            </a:r>
            <a:r>
              <a:rPr lang="ru-RU" altLang="ru-RU" sz="2800" dirty="0" smtClean="0">
                <a:solidFill>
                  <a:srgbClr val="000099"/>
                </a:solidFill>
              </a:rPr>
              <a:t>, обеспечивающая комплексную автоматизацию управления складскими процессами. </a:t>
            </a:r>
            <a:endParaRPr lang="en-US" altLang="ru-RU" sz="2800" dirty="0" smtClean="0">
              <a:solidFill>
                <a:srgbClr val="000099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ru-RU" sz="2800" dirty="0" smtClean="0">
                <a:solidFill>
                  <a:srgbClr val="000099"/>
                </a:solidFill>
              </a:rPr>
              <a:t>	</a:t>
            </a:r>
            <a:r>
              <a:rPr lang="ru-RU" altLang="ru-RU" sz="2800" dirty="0" smtClean="0">
                <a:solidFill>
                  <a:srgbClr val="000099"/>
                </a:solidFill>
              </a:rPr>
              <a:t>Она является ключевой составляющей цепочки поставок и контролирует движение и хранение товаров на складах, а также отвечает за получение, транспортировку, раскладку и сортировку товаров. </a:t>
            </a: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DCEDC0-5003-4ACB-B84B-C6C96F022B08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322" y="586588"/>
            <a:ext cx="7059020" cy="33452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43" y="1633398"/>
            <a:ext cx="2343834" cy="1154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8670" y="1245660"/>
            <a:ext cx="414255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ea typeface="+mj-ea"/>
                <a:cs typeface="Arial" panose="020B0604020202020204" pitchFamily="34" charset="0"/>
              </a:rPr>
              <a:t>Задание на приемку/ Документ приемки</a:t>
            </a:r>
          </a:p>
        </p:txBody>
      </p:sp>
      <p:sp>
        <p:nvSpPr>
          <p:cNvPr id="8" name="Цилиндр 7"/>
          <p:cNvSpPr/>
          <p:nvPr/>
        </p:nvSpPr>
        <p:spPr>
          <a:xfrm>
            <a:off x="1347146" y="2920032"/>
            <a:ext cx="2192515" cy="44334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</a:rPr>
              <a:t>1С</a:t>
            </a:r>
            <a:endParaRPr lang="ru-RU" sz="15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7629" y="3607379"/>
            <a:ext cx="7683031" cy="41564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3470425" y="4095101"/>
            <a:ext cx="2544613" cy="1473537"/>
            <a:chOff x="4627233" y="4317134"/>
            <a:chExt cx="3392817" cy="196471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233" y="4368899"/>
              <a:ext cx="1437348" cy="1333674"/>
            </a:xfrm>
            <a:prstGeom prst="rect">
              <a:avLst/>
            </a:prstGeom>
          </p:spPr>
        </p:pic>
        <p:sp>
          <p:nvSpPr>
            <p:cNvPr id="10" name="Стрелка вправо 9"/>
            <p:cNvSpPr/>
            <p:nvPr/>
          </p:nvSpPr>
          <p:spPr>
            <a:xfrm>
              <a:off x="6171559" y="5607657"/>
              <a:ext cx="1689742" cy="67419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93109" y="4317134"/>
              <a:ext cx="202694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FF0000"/>
                  </a:solidFill>
                </a:rPr>
                <a:t>Заполняет в 1С </a:t>
              </a:r>
            </a:p>
            <a:p>
              <a:r>
                <a:rPr lang="ru-RU" sz="1200" b="1" dirty="0">
                  <a:solidFill>
                    <a:srgbClr val="FF0000"/>
                  </a:solidFill>
                </a:rPr>
                <a:t>Отправляет задание 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r>
                <a:rPr lang="ru-RU" sz="1200" b="1" dirty="0">
                  <a:solidFill>
                    <a:srgbClr val="FF0000"/>
                  </a:solidFill>
                </a:rPr>
                <a:t>на склад одним нажатием кнопки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76726" y="5760720"/>
              <a:ext cx="412908" cy="36806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644295" y="1599710"/>
            <a:ext cx="3507107" cy="624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Слайд список поставок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79962" y="3779275"/>
            <a:ext cx="3090463" cy="2554545"/>
            <a:chOff x="506616" y="3896033"/>
            <a:chExt cx="4120618" cy="3406060"/>
          </a:xfrm>
        </p:grpSpPr>
        <p:sp>
          <p:nvSpPr>
            <p:cNvPr id="12" name="TextBox 11"/>
            <p:cNvSpPr txBox="1"/>
            <p:nvPr/>
          </p:nvSpPr>
          <p:spPr>
            <a:xfrm>
              <a:off x="2110895" y="5515086"/>
              <a:ext cx="20304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5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0895" y="3896033"/>
              <a:ext cx="2516339" cy="3406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Менеджер отдела продаж</a:t>
              </a:r>
            </a:p>
            <a:p>
              <a:r>
                <a:rPr lang="ru-RU" sz="1600" dirty="0"/>
                <a:t>Согласовывает с поставщиком заказ товара</a:t>
              </a:r>
            </a:p>
            <a:p>
              <a:r>
                <a:rPr lang="ru-RU" sz="1600" dirty="0" smtClean="0"/>
                <a:t>По телефону и в 1С,</a:t>
              </a:r>
            </a:p>
            <a:p>
              <a:r>
                <a:rPr lang="ru-RU" sz="1600" dirty="0"/>
                <a:t>Э</a:t>
              </a:r>
              <a:r>
                <a:rPr lang="ru-RU" sz="1600" dirty="0" smtClean="0"/>
                <a:t>лектронной почте</a:t>
              </a:r>
            </a:p>
            <a:p>
              <a:r>
                <a:rPr lang="ru-RU" sz="1600" dirty="0" smtClean="0"/>
                <a:t> из </a:t>
              </a:r>
              <a:r>
                <a:rPr lang="en-US" sz="1600" dirty="0" smtClean="0"/>
                <a:t>Excel</a:t>
              </a:r>
              <a:r>
                <a:rPr lang="ru-RU" sz="1600" dirty="0" smtClean="0"/>
                <a:t> файла</a:t>
              </a:r>
              <a:endParaRPr lang="ru-RU" sz="1600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16" y="4931249"/>
              <a:ext cx="1628367" cy="1500233"/>
            </a:xfrm>
            <a:prstGeom prst="rect">
              <a:avLst/>
            </a:prstGeom>
          </p:spPr>
        </p:pic>
        <p:sp>
          <p:nvSpPr>
            <p:cNvPr id="14" name="Стрелка вправо 13"/>
            <p:cNvSpPr/>
            <p:nvPr/>
          </p:nvSpPr>
          <p:spPr>
            <a:xfrm rot="16200000">
              <a:off x="1058575" y="4193928"/>
              <a:ext cx="1009423" cy="6741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34149" y="4091982"/>
            <a:ext cx="2501560" cy="1622734"/>
            <a:chOff x="8191622" y="4693102"/>
            <a:chExt cx="3335413" cy="2163645"/>
          </a:xfrm>
        </p:grpSpPr>
        <p:sp>
          <p:nvSpPr>
            <p:cNvPr id="20" name="TextBox 19"/>
            <p:cNvSpPr txBox="1"/>
            <p:nvPr/>
          </p:nvSpPr>
          <p:spPr>
            <a:xfrm>
              <a:off x="9405627" y="4763867"/>
              <a:ext cx="2121408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Оператор склада (или руководитель) Видит задание на приемку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onlie</a:t>
              </a:r>
              <a:r>
                <a:rPr lang="ru-RU" sz="1600" dirty="0" smtClean="0"/>
                <a:t> </a:t>
              </a:r>
              <a:endParaRPr lang="ru-RU" sz="1600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1622" y="4693102"/>
              <a:ext cx="1190051" cy="1190051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2228528"/>
            <a:ext cx="2088232" cy="1119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4406" y="1204730"/>
            <a:ext cx="21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Заказ поставщику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7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966" y="353930"/>
            <a:ext cx="6967686" cy="52168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График поставки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5886450" cy="38989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График поставки  1С - Мы видим </a:t>
            </a:r>
          </a:p>
          <a:p>
            <a:r>
              <a:rPr lang="ru-RU" dirty="0" smtClean="0"/>
              <a:t>Время прихода автомашины</a:t>
            </a:r>
          </a:p>
          <a:p>
            <a:pPr lvl="1"/>
            <a:r>
              <a:rPr lang="ru-RU" dirty="0" smtClean="0"/>
              <a:t>Приоритеты приемки/ Что принимать первым</a:t>
            </a:r>
          </a:p>
          <a:p>
            <a:pPr lvl="1"/>
            <a:r>
              <a:rPr lang="ru-RU" dirty="0" smtClean="0"/>
              <a:t>Особенности приемки:</a:t>
            </a:r>
            <a:endParaRPr lang="ru-RU" dirty="0"/>
          </a:p>
          <a:p>
            <a:pPr lvl="2"/>
            <a:r>
              <a:rPr lang="ru-RU" dirty="0" err="1" smtClean="0"/>
              <a:t>Крос</a:t>
            </a:r>
            <a:r>
              <a:rPr lang="ru-RU" dirty="0" smtClean="0"/>
              <a:t> Док</a:t>
            </a:r>
          </a:p>
          <a:p>
            <a:pPr lvl="2"/>
            <a:r>
              <a:rPr lang="ru-RU" dirty="0"/>
              <a:t>На хранение</a:t>
            </a:r>
            <a:endParaRPr lang="ru-RU" dirty="0" smtClean="0"/>
          </a:p>
          <a:p>
            <a:pPr lvl="3"/>
            <a:r>
              <a:rPr lang="ru-RU" dirty="0" smtClean="0"/>
              <a:t>Коробами</a:t>
            </a:r>
          </a:p>
          <a:p>
            <a:pPr lvl="3"/>
            <a:r>
              <a:rPr lang="ru-RU" dirty="0" smtClean="0"/>
              <a:t>Штуками</a:t>
            </a:r>
          </a:p>
          <a:p>
            <a:pPr lvl="3"/>
            <a:r>
              <a:rPr lang="ru-RU" dirty="0" smtClean="0"/>
              <a:t>Мелкими упаковками</a:t>
            </a:r>
          </a:p>
          <a:p>
            <a:pPr marL="685800" lvl="2" indent="0">
              <a:buNone/>
            </a:pPr>
            <a:endParaRPr lang="ru-RU" dirty="0"/>
          </a:p>
          <a:p>
            <a:pPr lvl="2"/>
            <a:endParaRPr lang="ru-RU" dirty="0" smtClean="0"/>
          </a:p>
          <a:p>
            <a:r>
              <a:rPr lang="ru-RU" dirty="0" smtClean="0"/>
              <a:t>Список поставок  в Кортес</a:t>
            </a:r>
          </a:p>
          <a:p>
            <a:pPr lvl="1"/>
            <a:r>
              <a:rPr lang="ru-RU" dirty="0" smtClean="0"/>
              <a:t>Приоритеты выделены цветом (Красный первым)</a:t>
            </a:r>
          </a:p>
          <a:p>
            <a:r>
              <a:rPr lang="ru-RU" dirty="0" smtClean="0"/>
              <a:t> Формируем Задание на приемку</a:t>
            </a:r>
          </a:p>
          <a:p>
            <a:pPr marL="342900" lvl="1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212674" y="3206410"/>
            <a:ext cx="966978" cy="142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6933438" y="2109131"/>
            <a:ext cx="1395149" cy="837152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</a:rPr>
              <a:t>1С</a:t>
            </a: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6993156" y="4893002"/>
            <a:ext cx="1335431" cy="1272302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WMS </a:t>
            </a:r>
            <a:r>
              <a:rPr lang="ru-RU" sz="1500" b="1" dirty="0"/>
              <a:t>Кортес</a:t>
            </a:r>
            <a:r>
              <a:rPr lang="en-US" sz="1500" b="1" dirty="0"/>
              <a:t>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8807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130" y="291232"/>
            <a:ext cx="5914832" cy="50111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51" y="2060060"/>
            <a:ext cx="2346261" cy="1512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7004" y="904242"/>
            <a:ext cx="2227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Оператор склада (или руководитель) Видит задание на приемку</a:t>
            </a:r>
            <a:r>
              <a:rPr lang="en-US" sz="1600" dirty="0" smtClean="0"/>
              <a:t> </a:t>
            </a:r>
            <a:r>
              <a:rPr lang="en-US" sz="1600" dirty="0" err="1" smtClean="0"/>
              <a:t>onlie</a:t>
            </a:r>
            <a:r>
              <a:rPr lang="ru-RU" sz="1600" dirty="0" smtClean="0"/>
              <a:t> 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86" y="3449159"/>
            <a:ext cx="1508760" cy="10076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4" y="3777843"/>
            <a:ext cx="1252526" cy="509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4381" y="3470988"/>
            <a:ext cx="721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/>
              <a:t>00123</a:t>
            </a:r>
            <a:endParaRPr lang="ru-RU" sz="1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6176" y="2768399"/>
            <a:ext cx="3103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Печатает ГМ (Этикетки с Грузовыми местами)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357506" y="1027228"/>
            <a:ext cx="2494862" cy="4067115"/>
            <a:chOff x="8452812" y="1298201"/>
            <a:chExt cx="3326484" cy="54228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2812" y="2078064"/>
              <a:ext cx="3050579" cy="204958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6674" y="4476618"/>
              <a:ext cx="3072174" cy="2244402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8581941" y="1298201"/>
              <a:ext cx="3197355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Печатает </a:t>
              </a:r>
              <a:r>
                <a:rPr lang="ru-RU" sz="1600" dirty="0"/>
                <a:t>документ приемки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61894" y="4804714"/>
            <a:ext cx="1945204" cy="969583"/>
            <a:chOff x="615859" y="4928741"/>
            <a:chExt cx="2593605" cy="129277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15859" y="5100451"/>
              <a:ext cx="1991067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Назначает исполнителя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2686" y="4928741"/>
              <a:ext cx="836778" cy="1292777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01" y="863131"/>
            <a:ext cx="1149826" cy="100003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718115" y="3877431"/>
            <a:ext cx="3639391" cy="2432900"/>
            <a:chOff x="4122446" y="3350359"/>
            <a:chExt cx="4244055" cy="324386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560438" y="3350359"/>
              <a:ext cx="380606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Определяет место </a:t>
              </a:r>
              <a:r>
                <a:rPr lang="ru-RU" sz="1400" dirty="0" smtClean="0"/>
                <a:t>приемки</a:t>
              </a:r>
            </a:p>
            <a:p>
              <a:r>
                <a:rPr lang="ru-RU" sz="1400" dirty="0" smtClean="0"/>
                <a:t>(</a:t>
              </a:r>
              <a:r>
                <a:rPr lang="ru-RU" sz="1400" dirty="0"/>
                <a:t>Зону склада и ворота разгрузки)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2175" y="4252164"/>
              <a:ext cx="3902143" cy="23420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346438" y="4476618"/>
              <a:ext cx="1568208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1 ворота</a:t>
              </a:r>
            </a:p>
            <a:p>
              <a:r>
                <a:rPr lang="en-US" b="1" dirty="0" smtClean="0"/>
                <a:t>PR-1-01</a:t>
              </a:r>
            </a:p>
            <a:p>
              <a:r>
                <a:rPr lang="en-US" b="1" dirty="0" smtClean="0"/>
                <a:t>PR-1-02</a:t>
              </a:r>
              <a:endParaRPr lang="ru-RU" b="1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122446" y="4100680"/>
              <a:ext cx="1612975" cy="1820123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Соединительная линия уступом 24"/>
            <p:cNvCxnSpPr/>
            <p:nvPr/>
          </p:nvCxnSpPr>
          <p:spPr>
            <a:xfrm rot="16200000" flipH="1">
              <a:off x="5061330" y="5523973"/>
              <a:ext cx="1013297" cy="78763"/>
            </a:xfrm>
            <a:prstGeom prst="bentConnector3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39" y="540867"/>
            <a:ext cx="7886700" cy="50796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Грузовое место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100" b="1" dirty="0">
                <a:latin typeface="+mn-lt"/>
                <a:ea typeface="+mn-ea"/>
                <a:cs typeface="+mn-cs"/>
              </a:rPr>
              <a:t>ЭТО ЕДИНИЦА УЧЕТА НА СКЛАДЕ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207" y="1449176"/>
            <a:ext cx="1536326" cy="103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2744" y="1338469"/>
            <a:ext cx="359265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33CC"/>
                </a:solidFill>
                <a:cs typeface="Arial" panose="020B0604020202020204" pitchFamily="34" charset="0"/>
              </a:rPr>
              <a:t>Этикетка содержит информацию о: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CC"/>
                </a:solidFill>
              </a:rPr>
              <a:t>Наименование товара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CC"/>
                </a:solidFill>
              </a:rPr>
              <a:t>Количестве товара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CC"/>
                </a:solidFill>
              </a:rPr>
              <a:t>Сроках годности</a:t>
            </a:r>
            <a:endParaRPr lang="ru-RU" dirty="0">
              <a:solidFill>
                <a:srgbClr val="0033CC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CC"/>
                </a:solidFill>
              </a:rPr>
              <a:t>Партии товара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3051303"/>
            <a:ext cx="42412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rgbClr val="0033CC"/>
                </a:solidFill>
              </a:rPr>
              <a:t>Грузовым местом может быть</a:t>
            </a:r>
            <a:endParaRPr lang="ru-RU" sz="2100" b="1" dirty="0">
              <a:solidFill>
                <a:srgbClr val="0033CC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28650" y="3415743"/>
            <a:ext cx="2775055" cy="2415728"/>
            <a:chOff x="838200" y="3411323"/>
            <a:chExt cx="3700073" cy="3220971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3411323"/>
              <a:ext cx="37000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 err="1"/>
                <a:t>Палето</a:t>
              </a:r>
              <a:r>
                <a:rPr lang="ru-RU" dirty="0"/>
                <a:t> место товаром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78" y="3880419"/>
              <a:ext cx="2962938" cy="26314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1342" y="6209818"/>
              <a:ext cx="390174" cy="30200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3408744" y="6070922"/>
              <a:ext cx="584522" cy="5613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4533" y="341574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Коробка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70" y="4452630"/>
            <a:ext cx="2179607" cy="1291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03" y="4535091"/>
            <a:ext cx="578447" cy="3890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209" y="4542602"/>
            <a:ext cx="564780" cy="381563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3272669" y="4403459"/>
            <a:ext cx="84009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6" name="Овал 35"/>
          <p:cNvSpPr/>
          <p:nvPr/>
        </p:nvSpPr>
        <p:spPr>
          <a:xfrm>
            <a:off x="4320755" y="4400801"/>
            <a:ext cx="84009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grpSp>
        <p:nvGrpSpPr>
          <p:cNvPr id="66" name="Группа 65"/>
          <p:cNvGrpSpPr/>
          <p:nvPr/>
        </p:nvGrpSpPr>
        <p:grpSpPr>
          <a:xfrm>
            <a:off x="5904920" y="3415742"/>
            <a:ext cx="2344399" cy="2214204"/>
            <a:chOff x="7873226" y="3411323"/>
            <a:chExt cx="3125865" cy="2952272"/>
          </a:xfrm>
        </p:grpSpPr>
        <p:sp>
          <p:nvSpPr>
            <p:cNvPr id="10" name="TextBox 9"/>
            <p:cNvSpPr txBox="1"/>
            <p:nvPr/>
          </p:nvSpPr>
          <p:spPr>
            <a:xfrm>
              <a:off x="8255641" y="3411323"/>
              <a:ext cx="27423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/>
                <a:t>Бутылка, мешок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7873226" y="4243596"/>
              <a:ext cx="3125865" cy="2119999"/>
              <a:chOff x="7827636" y="3732277"/>
              <a:chExt cx="3125865" cy="2119999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27636" y="3732277"/>
                <a:ext cx="2002630" cy="2119999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460" y="4142331"/>
                <a:ext cx="1118041" cy="1709945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44596" y="4829117"/>
                <a:ext cx="543232" cy="367005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9871" y="4792276"/>
                <a:ext cx="581995" cy="393193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51606" y="4767537"/>
                <a:ext cx="621351" cy="417932"/>
              </a:xfrm>
              <a:prstGeom prst="rect">
                <a:avLst/>
              </a:prstGeom>
            </p:spPr>
          </p:pic>
        </p:grpSp>
        <p:sp>
          <p:nvSpPr>
            <p:cNvPr id="65" name="Блок-схема: знак завершения 64"/>
            <p:cNvSpPr/>
            <p:nvPr/>
          </p:nvSpPr>
          <p:spPr>
            <a:xfrm>
              <a:off x="7873226" y="5034710"/>
              <a:ext cx="2988256" cy="930962"/>
            </a:xfrm>
            <a:prstGeom prst="flowChartTermina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504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Скругленная соединительная линия 14"/>
          <p:cNvCxnSpPr/>
          <p:nvPr/>
        </p:nvCxnSpPr>
        <p:spPr>
          <a:xfrm>
            <a:off x="2448294" y="5173217"/>
            <a:ext cx="3526229" cy="187026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Зона склада «Приемка»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66593"/>
            <a:ext cx="7183710" cy="1878089"/>
          </a:xfrm>
        </p:spPr>
        <p:txBody>
          <a:bodyPr>
            <a:noAutofit/>
          </a:bodyPr>
          <a:lstStyle/>
          <a:p>
            <a:r>
              <a:rPr lang="ru-RU" sz="1600" dirty="0"/>
              <a:t>Процесс приемки зависит исключительно от выделенных ресурсов (персонала, техники, площади, времени и т.д.)</a:t>
            </a:r>
          </a:p>
          <a:p>
            <a:r>
              <a:rPr lang="ru-RU" sz="1600" dirty="0"/>
              <a:t>Ячейки приемки позволяют выбрать дальнейшие сценарии перемещения товара после приемки (в хранение, </a:t>
            </a:r>
            <a:r>
              <a:rPr lang="ru-RU" sz="1600" dirty="0" err="1"/>
              <a:t>пикинг</a:t>
            </a:r>
            <a:r>
              <a:rPr lang="ru-RU" sz="1600" dirty="0"/>
              <a:t>, отгрузку)</a:t>
            </a:r>
          </a:p>
          <a:p>
            <a:r>
              <a:rPr lang="ru-RU" sz="1600" dirty="0"/>
              <a:t>Приемку товара можно выполнять как по документу «Приемка»,  так и с использованием ТСД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49" y="3752716"/>
            <a:ext cx="4283591" cy="2571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74523" y="4709109"/>
            <a:ext cx="1825506" cy="10076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15" y="5087984"/>
            <a:ext cx="1252526" cy="5093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38612" y="4768453"/>
            <a:ext cx="14577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Ворота №1</a:t>
            </a:r>
            <a:endParaRPr lang="ru-RU" sz="1500" b="1" dirty="0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2571991" y="4338595"/>
            <a:ext cx="2784764" cy="180110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75249" y="3415442"/>
            <a:ext cx="1824780" cy="10076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64" y="3820983"/>
            <a:ext cx="1252526" cy="50931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166447" y="3546947"/>
            <a:ext cx="171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2 - 03 - 01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4039" y="3105540"/>
            <a:ext cx="17306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/>
              <a:t>Ячейка приемки</a:t>
            </a:r>
            <a:endParaRPr lang="ru-RU" sz="1500" b="1" dirty="0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 flipV="1">
            <a:off x="2699953" y="3405299"/>
            <a:ext cx="3321272" cy="1052789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20" y="5093392"/>
            <a:ext cx="544958" cy="1112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Выгрузка  / Приемка / Размещение в зоне приемки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03" y="2573104"/>
            <a:ext cx="761507" cy="1045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87" y="3482125"/>
            <a:ext cx="101323" cy="110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217" y="3741923"/>
            <a:ext cx="739328" cy="497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217" y="2576279"/>
            <a:ext cx="759018" cy="104250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185192" y="1991298"/>
            <a:ext cx="1939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265" y="1991298"/>
            <a:ext cx="364921" cy="246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299" y="1991298"/>
            <a:ext cx="367391" cy="247114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endCxn id="39" idx="2"/>
          </p:cNvCxnSpPr>
          <p:nvPr/>
        </p:nvCxnSpPr>
        <p:spPr>
          <a:xfrm flipV="1">
            <a:off x="4880929" y="4208205"/>
            <a:ext cx="1743316" cy="9628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0"/>
          </p:cNvCxnSpPr>
          <p:nvPr/>
        </p:nvCxnSpPr>
        <p:spPr>
          <a:xfrm flipV="1">
            <a:off x="4920300" y="4086228"/>
            <a:ext cx="433637" cy="1135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7974" y="1697936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Зона</a:t>
            </a:r>
            <a:r>
              <a:rPr lang="ru-RU" dirty="0" smtClean="0"/>
              <a:t> </a:t>
            </a:r>
            <a:r>
              <a:rPr lang="ru-RU" b="1" dirty="0" smtClean="0"/>
              <a:t>приемки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760" y="1973640"/>
            <a:ext cx="2052259" cy="946186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2666268" y="4665080"/>
            <a:ext cx="1759693" cy="1007648"/>
            <a:chOff x="5047775" y="5190147"/>
            <a:chExt cx="2011680" cy="134353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47775" y="5190147"/>
              <a:ext cx="2011680" cy="134353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79693" y="5718785"/>
              <a:ext cx="1670034" cy="679080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5242579" y="5318675"/>
              <a:ext cx="16220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/>
                <a:t>Ворота №1</a:t>
              </a:r>
              <a:endParaRPr lang="ru-RU" sz="1500" b="1" dirty="0"/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 flipH="1" flipV="1">
            <a:off x="3723275" y="4970750"/>
            <a:ext cx="1045549" cy="2417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618068" y="5093392"/>
            <a:ext cx="1816966" cy="1007648"/>
            <a:chOff x="1856067" y="5190147"/>
            <a:chExt cx="2011680" cy="134353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856067" y="5190147"/>
              <a:ext cx="2011680" cy="134353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7985" y="5718785"/>
              <a:ext cx="1670034" cy="6790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13602" y="5294227"/>
              <a:ext cx="962229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b="1" dirty="0"/>
                <a:t>00123</a:t>
              </a:r>
              <a:endParaRPr lang="ru-RU" sz="1500" b="1" dirty="0"/>
            </a:p>
          </p:txBody>
        </p:sp>
      </p:grpSp>
      <p:cxnSp>
        <p:nvCxnSpPr>
          <p:cNvPr id="29" name="Прямая со стрелкой 28"/>
          <p:cNvCxnSpPr>
            <a:endCxn id="27" idx="3"/>
          </p:cNvCxnSpPr>
          <p:nvPr/>
        </p:nvCxnSpPr>
        <p:spPr>
          <a:xfrm flipH="1">
            <a:off x="2335927" y="5240752"/>
            <a:ext cx="2413074" cy="503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939375" y="3430738"/>
            <a:ext cx="221407" cy="205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>
            <a:stCxn id="33" idx="3"/>
            <a:endCxn id="6" idx="0"/>
          </p:cNvCxnSpPr>
          <p:nvPr/>
        </p:nvCxnSpPr>
        <p:spPr>
          <a:xfrm flipH="1">
            <a:off x="5730881" y="3606348"/>
            <a:ext cx="240918" cy="135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396295" y="1844281"/>
            <a:ext cx="688861" cy="5888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899" y="3737524"/>
            <a:ext cx="696692" cy="470681"/>
          </a:xfrm>
          <a:prstGeom prst="rect">
            <a:avLst/>
          </a:prstGeom>
        </p:spPr>
      </p:pic>
      <p:cxnSp>
        <p:nvCxnSpPr>
          <p:cNvPr id="45" name="Прямая со стрелкой 44"/>
          <p:cNvCxnSpPr>
            <a:stCxn id="38" idx="5"/>
            <a:endCxn id="39" idx="0"/>
          </p:cNvCxnSpPr>
          <p:nvPr/>
        </p:nvCxnSpPr>
        <p:spPr>
          <a:xfrm>
            <a:off x="5984274" y="2346868"/>
            <a:ext cx="639971" cy="139065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0879" y="3274232"/>
            <a:ext cx="1704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200" dirty="0"/>
              <a:t>Кладовщик: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Приклеивает этикетку с ГМ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Пересчитывает товар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Вводит количество в ТСД, в созданное ГМ</a:t>
            </a:r>
          </a:p>
          <a:p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2992313" y="2025508"/>
            <a:ext cx="223604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50" dirty="0"/>
              <a:t>Водитель погрузчика , по команде кладовщика: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/>
              <a:t>Разгружает товар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/>
              <a:t>Расставляет по ячейкам в зоне приемки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24224" y="3316304"/>
            <a:ext cx="170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Кладовщик может принимать как в одну большую ячейку «Ворота»</a:t>
            </a:r>
          </a:p>
          <a:p>
            <a:r>
              <a:rPr lang="ru-RU" sz="1200" dirty="0"/>
              <a:t>Так и в ячейки зоны приемки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108614" y="2335307"/>
            <a:ext cx="1797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200" dirty="0"/>
              <a:t>Приемка в ячейки Зоны приемки позволяет в дальнейшем, выполнять различные перемещения сразу нескольким сотрудникам: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В  различные зоны Хранения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В зону отгрузки (</a:t>
            </a:r>
            <a:r>
              <a:rPr lang="ru-RU" sz="1200" dirty="0" err="1"/>
              <a:t>Крос</a:t>
            </a:r>
            <a:r>
              <a:rPr lang="ru-RU" sz="1200" dirty="0"/>
              <a:t> Док)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В зону комплектации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945404" y="2900021"/>
            <a:ext cx="23486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0062" y="5221416"/>
            <a:ext cx="300476" cy="481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5" y="4874166"/>
            <a:ext cx="424559" cy="11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1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85" y="2867010"/>
            <a:ext cx="1424983" cy="228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407100"/>
            <a:ext cx="6699076" cy="994172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Приемка в одну ячейку «Ворота»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или сразу на место хранения например  «УЛИЦА»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7" y="1865823"/>
            <a:ext cx="2460899" cy="1137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0020" y="1443142"/>
            <a:ext cx="2201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Ячейка хранения</a:t>
            </a:r>
          </a:p>
          <a:p>
            <a:r>
              <a:rPr lang="ru-RU" sz="1500" b="1" dirty="0"/>
              <a:t> однотипного товара</a:t>
            </a:r>
            <a:endParaRPr lang="ru-RU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7174" y="5227051"/>
            <a:ext cx="2019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Адрес Хранения: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 smtClean="0"/>
              <a:t>Улица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 smtClean="0"/>
              <a:t> Сектор 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 smtClean="0"/>
              <a:t>Ряд 1,2,3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 smtClean="0"/>
              <a:t>Вместимость ряда (20 паллет)</a:t>
            </a:r>
            <a:endParaRPr lang="ru-RU" sz="14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81" y="2090528"/>
            <a:ext cx="299238" cy="201272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5017408" y="5415725"/>
            <a:ext cx="2025324" cy="1007648"/>
            <a:chOff x="5240586" y="3402757"/>
            <a:chExt cx="2011680" cy="134353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240586" y="3402757"/>
              <a:ext cx="2011680" cy="134353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5560" y="3931395"/>
              <a:ext cx="1670034" cy="679080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5458573" y="3578096"/>
              <a:ext cx="162207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- 01-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911240" y="3274992"/>
            <a:ext cx="2539186" cy="1399324"/>
            <a:chOff x="6781868" y="1497043"/>
            <a:chExt cx="3385581" cy="186576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315" y="1497043"/>
              <a:ext cx="3263134" cy="173519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315" y="1890756"/>
              <a:ext cx="446900" cy="300593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6755" y="1894331"/>
              <a:ext cx="445892" cy="29991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96121" y="1877913"/>
              <a:ext cx="446899" cy="300593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97183" y="2461316"/>
              <a:ext cx="643923" cy="90149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19706" y="2437248"/>
              <a:ext cx="659449" cy="92322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81868" y="2458985"/>
              <a:ext cx="643923" cy="901492"/>
            </a:xfrm>
            <a:prstGeom prst="rect">
              <a:avLst/>
            </a:prstGeom>
          </p:spPr>
        </p:pic>
      </p:grpSp>
      <p:sp>
        <p:nvSpPr>
          <p:cNvPr id="79" name="TextBox 78"/>
          <p:cNvSpPr txBox="1"/>
          <p:nvPr/>
        </p:nvSpPr>
        <p:spPr>
          <a:xfrm>
            <a:off x="510314" y="3276501"/>
            <a:ext cx="29352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момент выгрузки</a:t>
            </a:r>
          </a:p>
          <a:p>
            <a:r>
              <a:rPr lang="ru-RU" sz="1400" dirty="0" smtClean="0"/>
              <a:t>Кладовщик </a:t>
            </a:r>
            <a:r>
              <a:rPr lang="ru-RU" sz="1400" b="1" dirty="0"/>
              <a:t>сразу</a:t>
            </a:r>
            <a:r>
              <a:rPr lang="ru-RU" sz="1400" dirty="0" smtClean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Наклеивает этикетку с ГМ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Заносит данные в систему сканируя ГМ и ячейку размещения и количество товара на </a:t>
            </a:r>
            <a:r>
              <a:rPr lang="ru-RU" sz="1400" dirty="0" smtClean="0"/>
              <a:t>паллете</a:t>
            </a:r>
            <a:endParaRPr lang="ru-RU" sz="1400" dirty="0" smtClean="0"/>
          </a:p>
        </p:txBody>
      </p:sp>
      <p:sp>
        <p:nvSpPr>
          <p:cNvPr id="80" name="Стрелка вправо 79"/>
          <p:cNvSpPr/>
          <p:nvPr/>
        </p:nvSpPr>
        <p:spPr>
          <a:xfrm>
            <a:off x="3159746" y="2404227"/>
            <a:ext cx="1840464" cy="397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823364" y="2087078"/>
            <a:ext cx="3117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Таблички с Адресом могут быть на стойках или прикреплены к зданию около которого размещается товар </a:t>
            </a:r>
            <a:endParaRPr lang="ru-RU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555126" y="5106549"/>
            <a:ext cx="4249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Приемка может быть с ТСД или без него с Бумажной приемкой. </a:t>
            </a:r>
          </a:p>
          <a:p>
            <a:r>
              <a:rPr lang="ru-RU" sz="1400" dirty="0" smtClean="0"/>
              <a:t>В этом случае кладовщик заносит данные в бумажный носитель по количеству товара в ГМ . Окончательные данные приемки вносит оператор</a:t>
            </a:r>
            <a:endParaRPr lang="ru-RU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3158728" y="1639431"/>
            <a:ext cx="2787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Водитель погрузчика ставит паллет в указанное кладовщиком место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17" y="3649915"/>
            <a:ext cx="1122311" cy="15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4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25" y="434570"/>
            <a:ext cx="7886700" cy="35962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из ячеек зоны приемки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68375" y="4205549"/>
            <a:ext cx="3326555" cy="2252829"/>
            <a:chOff x="406400" y="3627937"/>
            <a:chExt cx="4435406" cy="300377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37996" y="3821954"/>
              <a:ext cx="3514214" cy="2583016"/>
              <a:chOff x="637996" y="3821954"/>
              <a:chExt cx="3514214" cy="2583016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7996" y="4893031"/>
                <a:ext cx="3286029" cy="1511939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911712" y="3821954"/>
                <a:ext cx="32404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 зону отгрузки   </a:t>
                </a:r>
                <a:r>
                  <a:rPr lang="ru-RU" sz="1500" b="1" dirty="0"/>
                  <a:t>Кросс Док</a:t>
                </a:r>
                <a:endParaRPr lang="ru-RU" sz="1500" b="1" dirty="0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7911" y="4276600"/>
                <a:ext cx="1105193" cy="727268"/>
              </a:xfrm>
              <a:prstGeom prst="rect">
                <a:avLst/>
              </a:prstGeom>
            </p:spPr>
          </p:pic>
        </p:grpSp>
        <p:sp>
          <p:nvSpPr>
            <p:cNvPr id="46" name="Прямоугольник 45"/>
            <p:cNvSpPr/>
            <p:nvPr/>
          </p:nvSpPr>
          <p:spPr>
            <a:xfrm>
              <a:off x="406400" y="3627937"/>
              <a:ext cx="4435406" cy="300377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4417316" y="3852500"/>
            <a:ext cx="4095512" cy="2545068"/>
            <a:chOff x="5161133" y="3247009"/>
            <a:chExt cx="5460684" cy="339342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161133" y="3247009"/>
              <a:ext cx="5149986" cy="3050799"/>
              <a:chOff x="5775372" y="2998851"/>
              <a:chExt cx="5149986" cy="3050799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7861" y="3298755"/>
                <a:ext cx="135097" cy="147852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775372" y="2998851"/>
                <a:ext cx="451875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В зону комплектации </a:t>
                </a:r>
                <a:r>
                  <a:rPr lang="ru-RU" sz="1500" b="1" dirty="0"/>
                  <a:t>«</a:t>
                </a:r>
                <a:r>
                  <a:rPr lang="ru-RU" sz="1500" b="1" dirty="0" err="1"/>
                  <a:t>Пикинг</a:t>
                </a:r>
                <a:r>
                  <a:rPr lang="ru-RU" sz="1500" b="1" dirty="0"/>
                  <a:t>»</a:t>
                </a:r>
                <a:endParaRPr lang="ru-RU" sz="1500" b="1" dirty="0"/>
              </a:p>
            </p:txBody>
          </p:sp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41" y="4403617"/>
                <a:ext cx="1976714" cy="1488616"/>
              </a:xfrm>
              <a:prstGeom prst="rect">
                <a:avLst/>
              </a:prstGeom>
            </p:spPr>
          </p:pic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9932" y="4648394"/>
                <a:ext cx="301994" cy="20312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5763" y="4715594"/>
                <a:ext cx="301994" cy="20312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5763" y="5017295"/>
                <a:ext cx="301994" cy="20312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9932" y="5018270"/>
                <a:ext cx="301994" cy="20312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3168" y="5360972"/>
                <a:ext cx="301994" cy="20312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4421" y="5388146"/>
                <a:ext cx="301994" cy="203127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36" name="Группа 35"/>
              <p:cNvGrpSpPr/>
              <p:nvPr/>
            </p:nvGrpSpPr>
            <p:grpSpPr>
              <a:xfrm>
                <a:off x="7770796" y="5258404"/>
                <a:ext cx="3154562" cy="791246"/>
                <a:chOff x="6993483" y="5438592"/>
                <a:chExt cx="4081239" cy="1070171"/>
              </a:xfrm>
            </p:grpSpPr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10369" y="6358753"/>
                  <a:ext cx="964353" cy="150010"/>
                </a:xfrm>
                <a:prstGeom prst="rect">
                  <a:avLst/>
                </a:prstGeom>
              </p:spPr>
            </p:pic>
            <p:pic>
              <p:nvPicPr>
                <p:cNvPr id="64" name="Рисунок 6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483" y="6358753"/>
                  <a:ext cx="964353" cy="150010"/>
                </a:xfrm>
                <a:prstGeom prst="rect">
                  <a:avLst/>
                </a:prstGeom>
              </p:spPr>
            </p:pic>
            <p:pic>
              <p:nvPicPr>
                <p:cNvPr id="65" name="Рисунок 6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2445" y="6358753"/>
                  <a:ext cx="964353" cy="150010"/>
                </a:xfrm>
                <a:prstGeom prst="rect">
                  <a:avLst/>
                </a:prstGeom>
              </p:spPr>
            </p:pic>
            <p:pic>
              <p:nvPicPr>
                <p:cNvPr id="66" name="Рисунок 6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71407" y="6358753"/>
                  <a:ext cx="964353" cy="150010"/>
                </a:xfrm>
                <a:prstGeom prst="rect">
                  <a:avLst/>
                </a:prstGeom>
              </p:spPr>
            </p:pic>
            <p:pic>
              <p:nvPicPr>
                <p:cNvPr id="33" name="Рисунок 3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4271" y="5903420"/>
                  <a:ext cx="938523" cy="455333"/>
                </a:xfrm>
                <a:prstGeom prst="rect">
                  <a:avLst/>
                </a:prstGeom>
              </p:spPr>
            </p:pic>
            <p:pic>
              <p:nvPicPr>
                <p:cNvPr id="69" name="Рисунок 6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6347" y="5903420"/>
                  <a:ext cx="938523" cy="455333"/>
                </a:xfrm>
                <a:prstGeom prst="rect">
                  <a:avLst/>
                </a:prstGeom>
              </p:spPr>
            </p:pic>
            <p:pic>
              <p:nvPicPr>
                <p:cNvPr id="91" name="Рисунок 9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069124" y="6060191"/>
                  <a:ext cx="295236" cy="293996"/>
                </a:xfrm>
                <a:prstGeom prst="rect">
                  <a:avLst/>
                </a:prstGeom>
              </p:spPr>
            </p:pic>
            <p:pic>
              <p:nvPicPr>
                <p:cNvPr id="92" name="Рисунок 9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397774" y="6060191"/>
                  <a:ext cx="295236" cy="293996"/>
                </a:xfrm>
                <a:prstGeom prst="rect">
                  <a:avLst/>
                </a:prstGeom>
              </p:spPr>
            </p:pic>
            <p:pic>
              <p:nvPicPr>
                <p:cNvPr id="93" name="Рисунок 9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729428" y="6060191"/>
                  <a:ext cx="295236" cy="293996"/>
                </a:xfrm>
                <a:prstGeom prst="rect">
                  <a:avLst/>
                </a:prstGeom>
              </p:spPr>
            </p:pic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5359" y="5438592"/>
                  <a:ext cx="938523" cy="455333"/>
                </a:xfrm>
                <a:prstGeom prst="rect">
                  <a:avLst/>
                </a:prstGeom>
              </p:spPr>
            </p:pic>
            <p:pic>
              <p:nvPicPr>
                <p:cNvPr id="97" name="Рисунок 9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124170" y="5452772"/>
                  <a:ext cx="447048" cy="445170"/>
                </a:xfrm>
                <a:prstGeom prst="rect">
                  <a:avLst/>
                </a:prstGeom>
              </p:spPr>
            </p:pic>
          </p:grpSp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55114" y="4890389"/>
                <a:ext cx="526760" cy="340417"/>
              </a:xfrm>
              <a:prstGeom prst="rect">
                <a:avLst/>
              </a:prstGeom>
            </p:spPr>
          </p:pic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82307" y="4895031"/>
                <a:ext cx="519576" cy="335774"/>
              </a:xfrm>
              <a:prstGeom prst="rect">
                <a:avLst/>
              </a:prstGeom>
            </p:spPr>
          </p:pic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67053" y="4896838"/>
                <a:ext cx="519576" cy="335774"/>
              </a:xfrm>
              <a:prstGeom prst="rect">
                <a:avLst/>
              </a:prstGeom>
            </p:spPr>
          </p:pic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3148" y="4896838"/>
                <a:ext cx="526760" cy="340417"/>
              </a:xfrm>
              <a:prstGeom prst="rect">
                <a:avLst/>
              </a:prstGeom>
            </p:spPr>
          </p:pic>
          <p:grpSp>
            <p:nvGrpSpPr>
              <p:cNvPr id="41" name="Группа 40"/>
              <p:cNvGrpSpPr/>
              <p:nvPr/>
            </p:nvGrpSpPr>
            <p:grpSpPr>
              <a:xfrm>
                <a:off x="7698034" y="3746982"/>
                <a:ext cx="3227324" cy="1131774"/>
                <a:chOff x="6896846" y="3537124"/>
                <a:chExt cx="4286304" cy="1697270"/>
              </a:xfrm>
            </p:grpSpPr>
            <p:grpSp>
              <p:nvGrpSpPr>
                <p:cNvPr id="35" name="Группа 34"/>
                <p:cNvGrpSpPr/>
                <p:nvPr/>
              </p:nvGrpSpPr>
              <p:grpSpPr>
                <a:xfrm>
                  <a:off x="6993483" y="3939939"/>
                  <a:ext cx="4137231" cy="1086344"/>
                  <a:chOff x="6993483" y="3939939"/>
                  <a:chExt cx="4137231" cy="1086344"/>
                </a:xfrm>
              </p:grpSpPr>
              <p:pic>
                <p:nvPicPr>
                  <p:cNvPr id="18" name="Рисунок 17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88437" y="4871387"/>
                    <a:ext cx="964353" cy="150010"/>
                  </a:xfrm>
                  <a:prstGeom prst="rect">
                    <a:avLst/>
                  </a:prstGeom>
                </p:spPr>
              </p:pic>
              <p:pic>
                <p:nvPicPr>
                  <p:cNvPr id="55" name="Рисунок 54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27399" y="4871387"/>
                    <a:ext cx="964353" cy="150010"/>
                  </a:xfrm>
                  <a:prstGeom prst="rect">
                    <a:avLst/>
                  </a:prstGeom>
                </p:spPr>
              </p:pic>
              <p:pic>
                <p:nvPicPr>
                  <p:cNvPr id="56" name="Рисунок 55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66361" y="4871387"/>
                    <a:ext cx="964353" cy="150010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93483" y="4399503"/>
                    <a:ext cx="1057650" cy="626780"/>
                  </a:xfrm>
                  <a:prstGeom prst="rect">
                    <a:avLst/>
                  </a:prstGeom>
                </p:spPr>
              </p:pic>
              <p:pic>
                <p:nvPicPr>
                  <p:cNvPr id="70" name="Рисунок 69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01351" y="4404316"/>
                    <a:ext cx="938523" cy="455333"/>
                  </a:xfrm>
                  <a:prstGeom prst="rect">
                    <a:avLst/>
                  </a:prstGeom>
                </p:spPr>
              </p:pic>
              <p:pic>
                <p:nvPicPr>
                  <p:cNvPr id="81" name="Рисунок 80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66361" y="4404315"/>
                    <a:ext cx="938523" cy="455333"/>
                  </a:xfrm>
                  <a:prstGeom prst="rect">
                    <a:avLst/>
                  </a:prstGeom>
                </p:spPr>
              </p:pic>
              <p:pic>
                <p:nvPicPr>
                  <p:cNvPr id="34" name="Рисунок 33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136123" y="4655047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2" name="Рисунок 81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366643" y="4655047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3" name="Рисунок 82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597163" y="4650481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4" name="Рисунок 83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827683" y="4650481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136123" y="4431858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6" name="Рисунок 85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366643" y="4431858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7" name="Рисунок 86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597163" y="4427292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8" name="Рисунок 87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827683" y="4427292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89" name="Рисунок 88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144805" y="4203832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90" name="Рисунок 89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9375325" y="4203832"/>
                    <a:ext cx="221838" cy="220906"/>
                  </a:xfrm>
                  <a:prstGeom prst="rect">
                    <a:avLst/>
                  </a:prstGeom>
                </p:spPr>
              </p:pic>
              <p:pic>
                <p:nvPicPr>
                  <p:cNvPr id="94" name="Рисунок 93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0166361" y="3944114"/>
                    <a:ext cx="447048" cy="445170"/>
                  </a:xfrm>
                  <a:prstGeom prst="rect">
                    <a:avLst/>
                  </a:prstGeom>
                </p:spPr>
              </p:pic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570612" y="3939939"/>
                    <a:ext cx="447048" cy="44517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6911181" y="5209956"/>
                  <a:ext cx="4219533" cy="2443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6896846" y="3537124"/>
                  <a:ext cx="4286304" cy="2621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7" name="Рисунок 106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15907" y="3579541"/>
                  <a:ext cx="694094" cy="466861"/>
                </a:xfrm>
                <a:prstGeom prst="rect">
                  <a:avLst/>
                </a:prstGeom>
              </p:spPr>
            </p:pic>
            <p:pic>
              <p:nvPicPr>
                <p:cNvPr id="108" name="Рисунок 10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2550" y="3563338"/>
                  <a:ext cx="718184" cy="483064"/>
                </a:xfrm>
                <a:prstGeom prst="rect">
                  <a:avLst/>
                </a:prstGeom>
              </p:spPr>
            </p:pic>
            <p:pic>
              <p:nvPicPr>
                <p:cNvPr id="109" name="Рисунок 108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95606" y="3563337"/>
                  <a:ext cx="720758" cy="486941"/>
                </a:xfrm>
                <a:prstGeom prst="rect">
                  <a:avLst/>
                </a:prstGeom>
              </p:spPr>
            </p:pic>
            <p:pic>
              <p:nvPicPr>
                <p:cNvPr id="110" name="Рисунок 109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33305" y="3563419"/>
                  <a:ext cx="716315" cy="483939"/>
                </a:xfrm>
                <a:prstGeom prst="rect">
                  <a:avLst/>
                </a:prstGeom>
              </p:spPr>
            </p:pic>
          </p:grpSp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5576" y="5466018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5229" y="5460076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5576" y="5811313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5229" y="5811313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1011" y="5472447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2961" y="5816151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6249" y="5816254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28021" y="4501639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2132" y="4199507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4" name="Рисунок 1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0927" y="4501639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3402" y="4182077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6" name="Рисунок 1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1302" y="4505259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1239" y="4507373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9575" y="5844257"/>
                <a:ext cx="123112" cy="82808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4638" y="4515595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194" y="4519347"/>
                <a:ext cx="171816" cy="11556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1" name="Рисунок 1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3916" y="5845749"/>
                <a:ext cx="123112" cy="82808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2" name="Рисунок 1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615" y="5844257"/>
                <a:ext cx="123112" cy="82808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3" name="Рисунок 1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435249" y="4562677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4" name="Рисунок 1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784129" y="4561665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609689" y="4564581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958569" y="4565157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435249" y="4413674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0" name="Рисунок 1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784129" y="4412662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1" name="Рисунок 1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609689" y="4415578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958569" y="4416154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445067" y="4262998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9619507" y="4264902"/>
                <a:ext cx="104760" cy="7046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47" name="Прямоугольник 146"/>
            <p:cNvSpPr/>
            <p:nvPr/>
          </p:nvSpPr>
          <p:spPr>
            <a:xfrm>
              <a:off x="5214262" y="3636661"/>
              <a:ext cx="5407555" cy="300377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55695" y="1276775"/>
            <a:ext cx="2289444" cy="2554096"/>
            <a:chOff x="8588933" y="-138360"/>
            <a:chExt cx="3080138" cy="3528271"/>
          </a:xfrm>
        </p:grpSpPr>
        <p:sp>
          <p:nvSpPr>
            <p:cNvPr id="63" name="TextBox 62"/>
            <p:cNvSpPr txBox="1"/>
            <p:nvPr/>
          </p:nvSpPr>
          <p:spPr>
            <a:xfrm>
              <a:off x="8588933" y="-138360"/>
              <a:ext cx="2757461" cy="51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 зону </a:t>
              </a:r>
              <a:r>
                <a:rPr lang="ru-RU" b="1" dirty="0" smtClean="0"/>
                <a:t>Хранения</a:t>
              </a:r>
              <a:endParaRPr lang="ru-RU" b="1" dirty="0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0959" y="882483"/>
              <a:ext cx="2640761" cy="2504327"/>
            </a:xfrm>
            <a:prstGeom prst="rect">
              <a:avLst/>
            </a:prstGeom>
          </p:spPr>
        </p:pic>
        <p:sp>
          <p:nvSpPr>
            <p:cNvPr id="148" name="Прямоугольник 147"/>
            <p:cNvSpPr/>
            <p:nvPr/>
          </p:nvSpPr>
          <p:spPr>
            <a:xfrm>
              <a:off x="8615717" y="386139"/>
              <a:ext cx="3053354" cy="300377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431696" y="2018382"/>
            <a:ext cx="5572000" cy="1786783"/>
            <a:chOff x="637309" y="1163789"/>
            <a:chExt cx="7429333" cy="238237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807" y="2100901"/>
              <a:ext cx="1015343" cy="139424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9053" y="3312929"/>
              <a:ext cx="135097" cy="14785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47226" y="2105135"/>
              <a:ext cx="1012024" cy="1390008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12526" y="1611690"/>
              <a:ext cx="7096450" cy="218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209957" y="1633507"/>
              <a:ext cx="486561" cy="32871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318002" y="1633507"/>
              <a:ext cx="489854" cy="32948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82901" y="1242358"/>
              <a:ext cx="24164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Зона </a:t>
              </a:r>
              <a:r>
                <a:rPr lang="ru-RU" sz="1500" b="1" dirty="0"/>
                <a:t>«Приемка»</a:t>
              </a:r>
              <a:endParaRPr lang="ru-RU" sz="1500" b="1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724" y="2824168"/>
              <a:ext cx="1104900" cy="65478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714" y="2090230"/>
              <a:ext cx="1015343" cy="139424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7113" y="3309386"/>
              <a:ext cx="135097" cy="14785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86" y="2822621"/>
              <a:ext cx="1104900" cy="65478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8033" y="2828771"/>
              <a:ext cx="81336" cy="5470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59958" y="2828477"/>
              <a:ext cx="81848" cy="55296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838200" y="3450150"/>
              <a:ext cx="7157484" cy="41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291" y="2062995"/>
              <a:ext cx="1015343" cy="139424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335961" y="2828477"/>
              <a:ext cx="81848" cy="55296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867886" y="2828477"/>
              <a:ext cx="81848" cy="5529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599894" y="1648549"/>
              <a:ext cx="490611" cy="331454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721046" y="1618462"/>
              <a:ext cx="536761" cy="361036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429340" y="1643884"/>
              <a:ext cx="494685" cy="332735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4559355" y="1645717"/>
              <a:ext cx="471961" cy="316508"/>
            </a:xfrm>
            <a:prstGeom prst="rect">
              <a:avLst/>
            </a:prstGeom>
          </p:spPr>
        </p:pic>
        <p:sp>
          <p:nvSpPr>
            <p:cNvPr id="150" name="Прямоугольник 149"/>
            <p:cNvSpPr/>
            <p:nvPr/>
          </p:nvSpPr>
          <p:spPr>
            <a:xfrm>
              <a:off x="637309" y="1163789"/>
              <a:ext cx="7429333" cy="238237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17972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FA0B-DBA4-4ACA-B066-0570716FE67D}" type="slidenum">
              <a:rPr lang="ru-RU" altLang="ru-RU" smtClean="0"/>
              <a:pPr/>
              <a:t>38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96752"/>
            <a:ext cx="1902117" cy="3048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42862" y="2239414"/>
            <a:ext cx="3816424" cy="2036458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420" y="2420888"/>
            <a:ext cx="3465678" cy="12841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за внимание!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2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F954-A689-4670-B8C5-976012BD1734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84784"/>
            <a:ext cx="6912768" cy="43027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endParaRPr lang="ru-RU" kern="0" dirty="0">
              <a:solidFill>
                <a:srgbClr val="000099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2000" b="1" kern="0" dirty="0">
                <a:solidFill>
                  <a:srgbClr val="000099"/>
                </a:solidFill>
                <a:latin typeface="+mn-lt"/>
              </a:rPr>
              <a:t>Если у Вас: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endParaRPr lang="ru-RU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Движение товаров по складу ведется вручную, без </a:t>
            </a:r>
            <a:r>
              <a:rPr lang="ru-RU" kern="0" dirty="0" err="1">
                <a:solidFill>
                  <a:srgbClr val="000099"/>
                </a:solidFill>
                <a:latin typeface="+mn-lt"/>
              </a:rPr>
              <a:t>штрихкодов</a:t>
            </a:r>
            <a:r>
              <a:rPr lang="ru-RU" kern="0" dirty="0">
                <a:solidFill>
                  <a:srgbClr val="000099"/>
                </a:solidFill>
                <a:latin typeface="+mn-lt"/>
              </a:rPr>
              <a:t> и ТСД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Большое количество персонала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 err="1">
                <a:solidFill>
                  <a:srgbClr val="000099"/>
                </a:solidFill>
                <a:latin typeface="+mn-lt"/>
              </a:rPr>
              <a:t>Пересорт</a:t>
            </a:r>
            <a:r>
              <a:rPr lang="ru-RU" kern="0" dirty="0">
                <a:solidFill>
                  <a:srgbClr val="000099"/>
                </a:solidFill>
                <a:latin typeface="+mn-lt"/>
              </a:rPr>
              <a:t> на складе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Нет точных данных об остатках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Низкое качество обслуживания клиентов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Недостаточная скорость работы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Склад неподконтролен и непрозрачен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Зависимость от человеческого фактора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Blip>
                <a:blip r:embed="rId2"/>
              </a:buBlip>
            </a:pPr>
            <a:r>
              <a:rPr lang="ru-RU" kern="0" dirty="0">
                <a:solidFill>
                  <a:srgbClr val="000099"/>
                </a:solidFill>
                <a:latin typeface="+mn-lt"/>
              </a:rPr>
              <a:t>Высокая стоимость инвентаризации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6400" y="404664"/>
            <a:ext cx="595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Мы знаем ваши проблемы и умеем их решать!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6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F954-A689-4670-B8C5-976012BD1734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6872"/>
            <a:ext cx="715601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2400" dirty="0">
                <a:solidFill>
                  <a:srgbClr val="000099"/>
                </a:solidFill>
                <a:latin typeface="+mn-lt"/>
              </a:rPr>
              <a:t>Использование «лучших практик» для создания эффективного склада.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2400" dirty="0">
                <a:solidFill>
                  <a:srgbClr val="000099"/>
                </a:solidFill>
                <a:latin typeface="+mn-lt"/>
              </a:rPr>
              <a:t>Достижения максимальных параметров учета, за счет использования новых технологий.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2400" dirty="0">
                <a:solidFill>
                  <a:srgbClr val="000099"/>
                </a:solidFill>
                <a:latin typeface="+mn-lt"/>
              </a:rPr>
              <a:t>Полноценное использования складского пространства с учетом специфики бизнеса.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20688"/>
            <a:ext cx="3526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Что такое внедрение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WMS?</a:t>
            </a:r>
          </a:p>
        </p:txBody>
      </p:sp>
    </p:spTree>
    <p:extLst>
      <p:ext uri="{BB962C8B-B14F-4D97-AF65-F5344CB8AC3E}">
        <p14:creationId xmlns:p14="http://schemas.microsoft.com/office/powerpoint/2010/main" val="297954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F954-A689-4670-B8C5-976012BD173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84784"/>
            <a:ext cx="7416824" cy="475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dirty="0">
                <a:solidFill>
                  <a:srgbClr val="000099"/>
                </a:solidFill>
                <a:latin typeface="+mn-lt"/>
              </a:rPr>
              <a:t>Быстрый и эффективный способ обнаружить узкие места и оптимизировать работу склада. Что необходимо для эффективной работы складского комплекса? Как быстро оптимизировать процессы и справиться с проблемами?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Общение </a:t>
            </a:r>
            <a:r>
              <a:rPr lang="ru-RU" sz="1600" dirty="0">
                <a:solidFill>
                  <a:srgbClr val="000099"/>
                </a:solidFill>
                <a:latin typeface="+mn-lt"/>
              </a:rPr>
              <a:t>с ключевыми сотрудниками логистики и склада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</a:rPr>
              <a:t>Анализ полученной информации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</a:rPr>
              <a:t>Рекомендации для выстраивания эффективной работы </a:t>
            </a: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склад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ru-RU" sz="1600" dirty="0">
              <a:solidFill>
                <a:srgbClr val="000099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dirty="0">
                <a:solidFill>
                  <a:srgbClr val="000099"/>
                </a:solidFill>
                <a:latin typeface="+mn-lt"/>
              </a:rPr>
              <a:t>Что нужно сделать на складе перед внедрением WMS?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Составить </a:t>
            </a:r>
            <a:r>
              <a:rPr lang="ru-RU" sz="1600" dirty="0">
                <a:solidFill>
                  <a:srgbClr val="000099"/>
                </a:solidFill>
                <a:latin typeface="+mn-lt"/>
              </a:rPr>
              <a:t>топологию склада. </a:t>
            </a:r>
            <a:r>
              <a:rPr lang="ru-RU" sz="1600" dirty="0">
                <a:solidFill>
                  <a:srgbClr val="000099"/>
                </a:solidFill>
                <a:latin typeface="+mn-lt"/>
              </a:rPr>
              <a:t>Зонирование. Маркировка.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</a:rPr>
              <a:t>Подготовить матрицы товара. Штрихкодирование. Параметры товара.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</a:rPr>
              <a:t>Построить Бизнес процессы с учетом возможностей WMS.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</a:rPr>
              <a:t>Оценить технические возможности и перспективу технического оснащения склада.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Blip>
                <a:blip r:embed="rId2"/>
              </a:buBlip>
              <a:defRPr/>
            </a:pPr>
            <a:r>
              <a:rPr lang="ru-RU" sz="1600" dirty="0">
                <a:solidFill>
                  <a:srgbClr val="000099"/>
                </a:solidFill>
                <a:latin typeface="+mn-lt"/>
              </a:rPr>
              <a:t>Обучить новым бизнес процессам складской персонал.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90487"/>
            <a:ext cx="17791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Аудит склада</a:t>
            </a:r>
          </a:p>
        </p:txBody>
      </p:sp>
    </p:spTree>
    <p:extLst>
      <p:ext uri="{BB962C8B-B14F-4D97-AF65-F5344CB8AC3E}">
        <p14:creationId xmlns:p14="http://schemas.microsoft.com/office/powerpoint/2010/main" val="357111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1138152" y="548680"/>
            <a:ext cx="7793038" cy="786408"/>
          </a:xfrm>
        </p:spPr>
        <p:txBody>
          <a:bodyPr/>
          <a:lstStyle/>
          <a:p>
            <a:pPr marL="342900" indent="-342900" eaLnBrk="1" hangingPunct="1"/>
            <a:r>
              <a:rPr lang="ru-RU" altLang="ru-RU" dirty="0" smtClean="0">
                <a:solidFill>
                  <a:srgbClr val="FF0000"/>
                </a:solidFill>
              </a:rPr>
              <a:t>Цели и задачи автоматизации склада (внедрение </a:t>
            </a:r>
            <a:r>
              <a:rPr lang="en-US" altLang="ru-RU" dirty="0" smtClean="0">
                <a:solidFill>
                  <a:srgbClr val="FF0000"/>
                </a:solidFill>
              </a:rPr>
              <a:t>WMS</a:t>
            </a:r>
            <a:r>
              <a:rPr lang="ru-RU" altLang="ru-RU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4931" name="Объект 2"/>
          <p:cNvSpPr>
            <a:spLocks noGrp="1"/>
          </p:cNvSpPr>
          <p:nvPr>
            <p:ph idx="1"/>
          </p:nvPr>
        </p:nvSpPr>
        <p:spPr>
          <a:xfrm>
            <a:off x="971550" y="2205038"/>
            <a:ext cx="7772400" cy="3455987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rgbClr val="000099"/>
                </a:solidFill>
              </a:rPr>
              <a:t>Преимущества автоматизации адресного хранения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Повышение качества и скорости обслуживания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Новый уровень контроля персонала на складе</a:t>
            </a:r>
          </a:p>
          <a:p>
            <a:pPr>
              <a:defRPr/>
            </a:pPr>
            <a:r>
              <a:rPr lang="ru-RU" sz="2400" dirty="0">
                <a:solidFill>
                  <a:srgbClr val="000099"/>
                </a:solidFill>
              </a:rPr>
              <a:t>Легкость и доступность системы в работе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000099"/>
              </a:solidFill>
            </a:endParaRP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13477-5E49-4194-845B-1FD8B59D77F4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pic>
        <p:nvPicPr>
          <p:cNvPr id="1259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87875"/>
            <a:ext cx="4762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ru-RU" altLang="ru-RU" smtClean="0">
                <a:solidFill>
                  <a:srgbClr val="FF0000"/>
                </a:solidFill>
              </a:rPr>
              <a:t>Цели и задачи автоматизации склада (внедрение </a:t>
            </a:r>
            <a:r>
              <a:rPr lang="en-US" altLang="ru-RU" smtClean="0">
                <a:solidFill>
                  <a:srgbClr val="FF0000"/>
                </a:solidFill>
              </a:rPr>
              <a:t>WMS</a:t>
            </a:r>
            <a:r>
              <a:rPr lang="ru-RU" altLang="ru-RU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4931" name="Объект 2"/>
          <p:cNvSpPr>
            <a:spLocks noGrp="1"/>
          </p:cNvSpPr>
          <p:nvPr>
            <p:ph idx="1"/>
          </p:nvPr>
        </p:nvSpPr>
        <p:spPr>
          <a:xfrm>
            <a:off x="1327150" y="1622790"/>
            <a:ext cx="7412037" cy="461168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2400" u="sng" dirty="0">
              <a:solidFill>
                <a:srgbClr val="000099"/>
              </a:solidFill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Эффективный </a:t>
            </a:r>
            <a:r>
              <a:rPr lang="ru-RU" sz="2200" dirty="0">
                <a:solidFill>
                  <a:srgbClr val="000099"/>
                </a:solidFill>
              </a:rPr>
              <a:t>учет товара на складе с адресным хранением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Быстрая </a:t>
            </a:r>
            <a:r>
              <a:rPr lang="ru-RU" sz="2200" dirty="0">
                <a:solidFill>
                  <a:srgbClr val="000099"/>
                </a:solidFill>
              </a:rPr>
              <a:t>и качественная обработка товарооборота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Оптимальное </a:t>
            </a:r>
            <a:r>
              <a:rPr lang="ru-RU" sz="2200" dirty="0">
                <a:solidFill>
                  <a:srgbClr val="000099"/>
                </a:solidFill>
              </a:rPr>
              <a:t>использование складских площадей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Мониторинг </a:t>
            </a:r>
            <a:r>
              <a:rPr lang="ru-RU" sz="2200" dirty="0">
                <a:solidFill>
                  <a:srgbClr val="000099"/>
                </a:solidFill>
              </a:rPr>
              <a:t>работы складских работников, построение системы мотивации, КТУ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Анализ </a:t>
            </a:r>
            <a:r>
              <a:rPr lang="ru-RU" sz="2200" dirty="0">
                <a:solidFill>
                  <a:srgbClr val="000099"/>
                </a:solidFill>
              </a:rPr>
              <a:t>товарооборота и стоимости его обработки, KPI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Уменьшение </a:t>
            </a:r>
            <a:r>
              <a:rPr lang="ru-RU" sz="2200" dirty="0">
                <a:solidFill>
                  <a:srgbClr val="000099"/>
                </a:solidFill>
              </a:rPr>
              <a:t>влияния человеческого </a:t>
            </a:r>
            <a:r>
              <a:rPr lang="ru-RU" sz="2200" dirty="0" smtClean="0">
                <a:solidFill>
                  <a:srgbClr val="000099"/>
                </a:solidFill>
              </a:rPr>
              <a:t>фактора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200" dirty="0" smtClean="0">
                <a:solidFill>
                  <a:srgbClr val="000099"/>
                </a:solidFill>
              </a:rPr>
              <a:t>Снижение затрат на хранение товара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901965-5884-41E6-A35B-D9BA6738C751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ru-RU" altLang="ru-RU" smtClean="0">
                <a:solidFill>
                  <a:srgbClr val="FF0000"/>
                </a:solidFill>
              </a:rPr>
              <a:t>Экономический эффект от внедрения </a:t>
            </a:r>
            <a:r>
              <a:rPr lang="en-US" altLang="ru-RU" smtClean="0">
                <a:solidFill>
                  <a:srgbClr val="FF0000"/>
                </a:solidFill>
              </a:rPr>
              <a:t>WMS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130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Коэффициенты эффективности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после внедрения  WMS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Эффективность труда увеличивается до 35%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Коэффициент использования складских площадей увеличивается на 25%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Количество ошибок при сборке на складе уменьшается на 90%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Время обучения нового персонала уменьшается на 90%</a:t>
            </a: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3453BD-71BF-42E0-9B69-50209E6B31ED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БШ">
  <a:themeElements>
    <a:clrScheme name="МБШ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МБ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БШ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БШ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БШ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БШ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БШ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Ш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Ш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Ш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Ш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Ш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цвет4">
  <a:themeElements>
    <a:clrScheme name="цвет 1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цвет 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 1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 1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 1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 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 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7211</TotalTime>
  <Words>1694</Words>
  <Application>Microsoft Office PowerPoint</Application>
  <PresentationFormat>Экран (4:3)</PresentationFormat>
  <Paragraphs>363</Paragraphs>
  <Slides>38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Verdana</vt:lpstr>
      <vt:lpstr>Wingdings</vt:lpstr>
      <vt:lpstr>МБШ</vt:lpstr>
      <vt:lpstr>цвет4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автоматизации склада (внедрение WMS)</vt:lpstr>
      <vt:lpstr>Цели и задачи автоматизации склада (внедрение WMS)</vt:lpstr>
      <vt:lpstr>Экономический эффект от внедрения WMS</vt:lpstr>
      <vt:lpstr>Экономический эффект от внедрения WMS</vt:lpstr>
      <vt:lpstr>Архитектура современной WMS</vt:lpstr>
      <vt:lpstr>Универсальное решение для автоматизации учета на складах с применением адресного хранения и штрихкодирования</vt:lpstr>
      <vt:lpstr>Решаемые задачи</vt:lpstr>
      <vt:lpstr>Основные функции и преимущества</vt:lpstr>
      <vt:lpstr>Функции программы  по складским операциям</vt:lpstr>
      <vt:lpstr>Складские участки </vt:lpstr>
      <vt:lpstr>Складское место</vt:lpstr>
      <vt:lpstr>Принцип  создания адреса, маркировка</vt:lpstr>
      <vt:lpstr>Грузовое место как единица учета </vt:lpstr>
      <vt:lpstr>Основной процесс</vt:lpstr>
      <vt:lpstr>Эффективное использование площади склада.</vt:lpstr>
      <vt:lpstr>Инвентаризация/контрольный пересчет</vt:lpstr>
      <vt:lpstr>Отчеты</vt:lpstr>
      <vt:lpstr>Обмен данными между складом и офисом</vt:lpstr>
      <vt:lpstr>KPI  и нормирование на складе</vt:lpstr>
      <vt:lpstr>Специализированное оборудование склада  для использования WMS</vt:lpstr>
      <vt:lpstr>Экономический эффект от внедрения WMS</vt:lpstr>
      <vt:lpstr>Экономический эффект от внедрения WMS</vt:lpstr>
      <vt:lpstr>Презентация PowerPoint</vt:lpstr>
      <vt:lpstr>Приемка</vt:lpstr>
      <vt:lpstr>График поставки</vt:lpstr>
      <vt:lpstr>Приемка</vt:lpstr>
      <vt:lpstr>Грузовое место – ЭТО ЕДИНИЦА УЧЕТА НА СКЛАДЕ</vt:lpstr>
      <vt:lpstr>Зона склада «Приемка»</vt:lpstr>
      <vt:lpstr> Выгрузка  / Приемка / Размещение в зоне приемки</vt:lpstr>
      <vt:lpstr>Приемка в одну ячейку «Ворота»  или сразу на место хранения например  «УЛИЦА»</vt:lpstr>
      <vt:lpstr>Размещение из ячеек зоны приемки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Бизнес Школа   Учебный курс:</dc:title>
  <dc:creator>Полякова</dc:creator>
  <cp:lastModifiedBy>Пользователь Windows</cp:lastModifiedBy>
  <cp:revision>277</cp:revision>
  <dcterms:created xsi:type="dcterms:W3CDTF">2010-01-19T13:47:04Z</dcterms:created>
  <dcterms:modified xsi:type="dcterms:W3CDTF">2019-07-22T20:00:05Z</dcterms:modified>
</cp:coreProperties>
</file>